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8" r:id="rId1"/>
  </p:sldMasterIdLst>
  <p:notesMasterIdLst>
    <p:notesMasterId r:id="rId46"/>
  </p:notesMasterIdLst>
  <p:handoutMasterIdLst>
    <p:handoutMasterId r:id="rId47"/>
  </p:handoutMasterIdLst>
  <p:sldIdLst>
    <p:sldId id="11657" r:id="rId2"/>
    <p:sldId id="11660" r:id="rId3"/>
    <p:sldId id="11661" r:id="rId4"/>
    <p:sldId id="11662" r:id="rId5"/>
    <p:sldId id="11663" r:id="rId6"/>
    <p:sldId id="1100" r:id="rId7"/>
    <p:sldId id="1099" r:id="rId8"/>
    <p:sldId id="1103" r:id="rId9"/>
    <p:sldId id="831" r:id="rId10"/>
    <p:sldId id="1121" r:id="rId11"/>
    <p:sldId id="1122" r:id="rId12"/>
    <p:sldId id="426" r:id="rId13"/>
    <p:sldId id="332" r:id="rId14"/>
    <p:sldId id="333" r:id="rId15"/>
    <p:sldId id="465" r:id="rId16"/>
    <p:sldId id="466" r:id="rId17"/>
    <p:sldId id="467" r:id="rId18"/>
    <p:sldId id="338" r:id="rId19"/>
    <p:sldId id="340" r:id="rId20"/>
    <p:sldId id="341" r:id="rId21"/>
    <p:sldId id="342" r:id="rId22"/>
    <p:sldId id="343" r:id="rId23"/>
    <p:sldId id="345" r:id="rId24"/>
    <p:sldId id="347" r:id="rId25"/>
    <p:sldId id="348" r:id="rId26"/>
    <p:sldId id="349" r:id="rId27"/>
    <p:sldId id="350" r:id="rId28"/>
    <p:sldId id="11658" r:id="rId29"/>
    <p:sldId id="4406" r:id="rId30"/>
    <p:sldId id="2543" r:id="rId31"/>
    <p:sldId id="2544" r:id="rId32"/>
    <p:sldId id="2798" r:id="rId33"/>
    <p:sldId id="3006" r:id="rId34"/>
    <p:sldId id="11659" r:id="rId35"/>
    <p:sldId id="390" r:id="rId36"/>
    <p:sldId id="384" r:id="rId37"/>
    <p:sldId id="382" r:id="rId38"/>
    <p:sldId id="379" r:id="rId39"/>
    <p:sldId id="380" r:id="rId40"/>
    <p:sldId id="385" r:id="rId41"/>
    <p:sldId id="386" r:id="rId42"/>
    <p:sldId id="387" r:id="rId43"/>
    <p:sldId id="388" r:id="rId44"/>
    <p:sldId id="389" r:id="rId45"/>
  </p:sldIdLst>
  <p:sldSz cx="12192000" cy="6858000"/>
  <p:notesSz cx="6805613" cy="99393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3806E7F0-AC15-41EA-99B7-FD69E840EAFF}">
          <p14:sldIdLst>
            <p14:sldId id="11657"/>
          </p14:sldIdLst>
        </p14:section>
        <p14:section name="Relational Model" id="{F92A30CA-811F-4A35-8F2B-4E85AA5EB8BC}">
          <p14:sldIdLst>
            <p14:sldId id="11660"/>
            <p14:sldId id="11661"/>
            <p14:sldId id="11662"/>
            <p14:sldId id="11663"/>
            <p14:sldId id="1100"/>
            <p14:sldId id="1099"/>
            <p14:sldId id="1103"/>
            <p14:sldId id="831"/>
            <p14:sldId id="1121"/>
            <p14:sldId id="1122"/>
          </p14:sldIdLst>
        </p14:section>
        <p14:section name="アーキテクチャ" id="{47B8DD28-2535-4A37-977D-47B63F0B0240}">
          <p14:sldIdLst>
            <p14:sldId id="426"/>
            <p14:sldId id="332"/>
            <p14:sldId id="333"/>
            <p14:sldId id="465"/>
            <p14:sldId id="466"/>
            <p14:sldId id="467"/>
            <p14:sldId id="338"/>
            <p14:sldId id="340"/>
            <p14:sldId id="341"/>
            <p14:sldId id="342"/>
            <p14:sldId id="343"/>
            <p14:sldId id="345"/>
            <p14:sldId id="347"/>
            <p14:sldId id="348"/>
            <p14:sldId id="349"/>
            <p14:sldId id="350"/>
          </p14:sldIdLst>
        </p14:section>
        <p14:section name="for Cloud" id="{6137CC86-B3F4-46EB-B8BE-08F9155F8BF1}">
          <p14:sldIdLst>
            <p14:sldId id="11658"/>
            <p14:sldId id="4406"/>
            <p14:sldId id="2543"/>
            <p14:sldId id="2544"/>
            <p14:sldId id="2798"/>
            <p14:sldId id="3006"/>
          </p14:sldIdLst>
        </p14:section>
        <p14:section name="Tools" id="{13C4397D-19FC-4FCC-BF53-30937BF9DDFC}">
          <p14:sldIdLst>
            <p14:sldId id="11659"/>
            <p14:sldId id="390"/>
            <p14:sldId id="384"/>
            <p14:sldId id="382"/>
            <p14:sldId id="379"/>
            <p14:sldId id="380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891" userDrawn="1">
          <p15:clr>
            <a:srgbClr val="A4A3A4"/>
          </p15:clr>
        </p15:guide>
        <p15:guide id="5" orient="horz" pos="142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000000"/>
    <a:srgbClr val="E7EBEC"/>
    <a:srgbClr val="FFFFFF"/>
    <a:srgbClr val="FFFF00"/>
    <a:srgbClr val="99CC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5" autoAdjust="0"/>
    <p:restoredTop sz="95437" autoAdjust="0"/>
  </p:normalViewPr>
  <p:slideViewPr>
    <p:cSldViewPr snapToGrid="0" showGuides="1">
      <p:cViewPr varScale="1">
        <p:scale>
          <a:sx n="110" d="100"/>
          <a:sy n="110" d="100"/>
        </p:scale>
        <p:origin x="88" y="376"/>
      </p:cViewPr>
      <p:guideLst>
        <p:guide orient="horz" pos="2160"/>
        <p:guide orient="horz" pos="1200"/>
        <p:guide orient="horz" pos="891"/>
        <p:guide orient="horz" pos="142"/>
        <p:guide pos="3840"/>
        <p:guide pos="3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-864" y="-78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75C1DF9-B368-43A0-BBC1-1A875B6681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ea typeface="ＭＳ Ｐゴシック" panose="020B0600070205080204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29AB3C10-D188-490F-8584-79754D7E699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ea typeface="ＭＳ Ｐゴシック" panose="020B0600070205080204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D7B12DD0-0B6C-4D2C-B67E-9757E66240B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61372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800" b="0">
                <a:effectLst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eaLnBrk="1" hangingPunct="1"/>
            <a:r>
              <a:rPr lang="en-US" altLang="ja-JP">
                <a:cs typeface="+mn-cs"/>
              </a:rPr>
              <a:t>© 2004 Microsoft Corporation. All rights reserved.</a:t>
            </a:r>
          </a:p>
          <a:p>
            <a:r>
              <a:rPr lang="en-US" altLang="ja-JP"/>
              <a:t>This presentation is for informational purposes only. Microsoft makes no warranties, express or implied, in this summary.</a:t>
            </a:r>
            <a:endParaRPr lang="en-US" altLang="ja-JP">
              <a:cs typeface="+mn-cs"/>
            </a:endParaRP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11E0CB4B-A458-48B9-8D15-7F915D1DDEF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199188" y="9442450"/>
            <a:ext cx="6064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ea typeface="ＭＳ Ｐゴシック" panose="020B0600070205080204" pitchFamily="50" charset="-128"/>
              </a:defRPr>
            </a:lvl1pPr>
          </a:lstStyle>
          <a:p>
            <a:fld id="{95262D91-FB6B-4A32-B809-2A4759E4B2E2}" type="slidenum">
              <a:rPr lang="ja-JP" altLang="en-US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F2CB859-1198-4887-B5E8-07C12EAC539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2A503827-B6F0-4A5A-94AA-2C68C95BBE0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ECDED5DA-CE0F-4B7A-8629-004E856F7C5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21462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A88DAC7F-77E9-47D0-A7CA-0321C313ECF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E83FAFF1-3BD3-4306-B464-3DFDBF63BB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6D0BE11F-6CD1-4939-8A91-E3ED36840E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</a:lstStyle>
          <a:p>
            <a:fld id="{9EB9EE5D-EDBF-4337-92B6-A961C7098FAC}" type="slidenum">
              <a:rPr lang="ja-JP" altLang="en-US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9EE5D-EDBF-4337-92B6-A961C7098FAC}" type="slidenum">
              <a:rPr lang="ja-JP" altLang="en-US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3567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007B313-DCDD-4847-9A6E-52733DE043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B1D95-F13E-47B9-9B55-29A509F9B992}" type="slidenum">
              <a:rPr lang="ja-JP" altLang="en-US"/>
              <a:pPr/>
              <a:t>25</a:t>
            </a:fld>
            <a:endParaRPr lang="en-US" altLang="ja-JP"/>
          </a:p>
        </p:txBody>
      </p:sp>
      <p:sp>
        <p:nvSpPr>
          <p:cNvPr id="846850" name="Rectangle 2">
            <a:extLst>
              <a:ext uri="{FF2B5EF4-FFF2-40B4-BE49-F238E27FC236}">
                <a16:creationId xmlns:a16="http://schemas.microsoft.com/office/drawing/2014/main" id="{F9FC3BCF-898F-4C58-8A0B-69B57B7FA2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68350"/>
            <a:ext cx="6543675" cy="3681413"/>
          </a:xfrm>
          <a:ln/>
        </p:spPr>
      </p:sp>
      <p:sp>
        <p:nvSpPr>
          <p:cNvPr id="846851" name="Rectangle 3">
            <a:extLst>
              <a:ext uri="{FF2B5EF4-FFF2-40B4-BE49-F238E27FC236}">
                <a16:creationId xmlns:a16="http://schemas.microsoft.com/office/drawing/2014/main" id="{62626611-192A-4214-B91B-1239B46A8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757738"/>
            <a:ext cx="5003800" cy="4451350"/>
          </a:xfrm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EBEA8F1-CF83-49AA-B0ED-F157B2080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6E4A42-E94A-4A7E-8DDD-3C1131B013D6}" type="slidenum">
              <a:rPr lang="ja-JP" altLang="en-US"/>
              <a:pPr/>
              <a:t>27</a:t>
            </a:fld>
            <a:endParaRPr lang="en-US" altLang="ja-JP"/>
          </a:p>
        </p:txBody>
      </p:sp>
      <p:sp>
        <p:nvSpPr>
          <p:cNvPr id="849922" name="Rectangle 2">
            <a:extLst>
              <a:ext uri="{FF2B5EF4-FFF2-40B4-BE49-F238E27FC236}">
                <a16:creationId xmlns:a16="http://schemas.microsoft.com/office/drawing/2014/main" id="{98E2B904-0E0F-4F78-AB52-9EA6943D86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188" y="752475"/>
            <a:ext cx="6599237" cy="3713163"/>
          </a:xfrm>
          <a:ln/>
        </p:spPr>
      </p:sp>
      <p:sp>
        <p:nvSpPr>
          <p:cNvPr id="849923" name="Rectangle 3">
            <a:extLst>
              <a:ext uri="{FF2B5EF4-FFF2-40B4-BE49-F238E27FC236}">
                <a16:creationId xmlns:a16="http://schemas.microsoft.com/office/drawing/2014/main" id="{ED1B9EA8-F506-4DFA-BC5E-D7EFBCEE86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8050" y="4721225"/>
            <a:ext cx="4989513" cy="4471988"/>
          </a:xfrm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1462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4392E6-FD3E-4EBF-AE15-3990C5FA8A0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546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latin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00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1462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4392E6-FD3E-4EBF-AE15-3990C5FA8A0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926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1462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8966D-E35F-44E2-B3EC-7543C3C514E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52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1462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93FF8-F53E-47ED-9C9D-9882A2133773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63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152BD60-A8CC-436B-B1C1-055195449C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A8A78B-BE03-4CBC-9251-970C29E1E650}" type="slidenum">
              <a:rPr lang="ja-JP" altLang="en-US"/>
              <a:pPr/>
              <a:t>37</a:t>
            </a:fld>
            <a:endParaRPr lang="en-US" altLang="ja-JP"/>
          </a:p>
        </p:txBody>
      </p:sp>
      <p:sp>
        <p:nvSpPr>
          <p:cNvPr id="899074" name="Rectangle 2">
            <a:extLst>
              <a:ext uri="{FF2B5EF4-FFF2-40B4-BE49-F238E27FC236}">
                <a16:creationId xmlns:a16="http://schemas.microsoft.com/office/drawing/2014/main" id="{56644BCD-3176-4B88-A51E-CF84F053BD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4538"/>
            <a:ext cx="6629400" cy="3729037"/>
          </a:xfrm>
          <a:ln/>
        </p:spPr>
      </p:sp>
      <p:sp>
        <p:nvSpPr>
          <p:cNvPr id="899075" name="Rectangle 3">
            <a:extLst>
              <a:ext uri="{FF2B5EF4-FFF2-40B4-BE49-F238E27FC236}">
                <a16:creationId xmlns:a16="http://schemas.microsoft.com/office/drawing/2014/main" id="{EBF4A8C7-4D3E-48AC-B201-35CF347DA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21225"/>
            <a:ext cx="5446713" cy="4473575"/>
          </a:xfrm>
        </p:spPr>
        <p:txBody>
          <a:bodyPr/>
          <a:lstStyle/>
          <a:p>
            <a:endParaRPr lang="ja-JP" altLang="en-US">
              <a:ea typeface="ＭＳ Ｐゴシック" panose="020B0600070205080204" pitchFamily="50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304899-2459-4D89-B157-EB3D719BD5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C09B7-BDA3-4063-B100-90BF91C41EA4}" type="slidenum">
              <a:rPr lang="ja-JP" altLang="en-US"/>
              <a:pPr/>
              <a:t>44</a:t>
            </a:fld>
            <a:endParaRPr lang="en-US" altLang="ja-JP"/>
          </a:p>
        </p:txBody>
      </p:sp>
      <p:sp>
        <p:nvSpPr>
          <p:cNvPr id="908290" name="Rectangle 2">
            <a:extLst>
              <a:ext uri="{FF2B5EF4-FFF2-40B4-BE49-F238E27FC236}">
                <a16:creationId xmlns:a16="http://schemas.microsoft.com/office/drawing/2014/main" id="{CB1B1005-BCE4-4606-B6E6-BD3697459E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3" y="746125"/>
            <a:ext cx="6621462" cy="3725863"/>
          </a:xfrm>
          <a:ln/>
        </p:spPr>
      </p:sp>
      <p:sp>
        <p:nvSpPr>
          <p:cNvPr id="908291" name="Rectangle 3">
            <a:extLst>
              <a:ext uri="{FF2B5EF4-FFF2-40B4-BE49-F238E27FC236}">
                <a16:creationId xmlns:a16="http://schemas.microsoft.com/office/drawing/2014/main" id="{D32AA91E-C5B4-4BC0-9844-B4295E8F9D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ACCACC-46FA-40E1-A041-6DB96300E378}" type="slidenum">
              <a:rPr lang="en-US" altLang="ja-JP"/>
              <a:pPr/>
              <a:t>15</a:t>
            </a:fld>
            <a:endParaRPr lang="en-US" altLang="ja-JP"/>
          </a:p>
        </p:txBody>
      </p:sp>
      <p:sp>
        <p:nvSpPr>
          <p:cNvPr id="42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425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 dirty="0"/>
          </a:p>
        </p:txBody>
      </p:sp>
    </p:spTree>
    <p:extLst>
      <p:ext uri="{BB962C8B-B14F-4D97-AF65-F5344CB8AC3E}">
        <p14:creationId xmlns:p14="http://schemas.microsoft.com/office/powerpoint/2010/main" val="1489528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F379FE-CE37-4E45-BDAE-5F100006A471}" type="slidenum">
              <a:rPr lang="en-US" altLang="ja-JP"/>
              <a:pPr/>
              <a:t>16</a:t>
            </a:fld>
            <a:endParaRPr lang="en-US" altLang="ja-JP"/>
          </a:p>
        </p:txBody>
      </p:sp>
      <p:sp>
        <p:nvSpPr>
          <p:cNvPr id="426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426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  <p:extLst>
      <p:ext uri="{BB962C8B-B14F-4D97-AF65-F5344CB8AC3E}">
        <p14:creationId xmlns:p14="http://schemas.microsoft.com/office/powerpoint/2010/main" val="161814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BF86F-1DB0-4E48-9E84-BBEB744B05DA}" type="slidenum">
              <a:rPr lang="en-US" altLang="ja-JP"/>
              <a:pPr/>
              <a:t>17</a:t>
            </a:fld>
            <a:endParaRPr lang="en-US" altLang="ja-JP"/>
          </a:p>
        </p:txBody>
      </p:sp>
      <p:sp>
        <p:nvSpPr>
          <p:cNvPr id="426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426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  <p:extLst>
      <p:ext uri="{BB962C8B-B14F-4D97-AF65-F5344CB8AC3E}">
        <p14:creationId xmlns:p14="http://schemas.microsoft.com/office/powerpoint/2010/main" val="297892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5134AD0-67A9-494B-B106-C543BE18B6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82C0E7-9FC3-48F9-83A7-A49B0B96D8C8}" type="slidenum">
              <a:rPr lang="ja-JP" altLang="en-US"/>
              <a:pPr/>
              <a:t>18</a:t>
            </a:fld>
            <a:endParaRPr lang="en-US" altLang="ja-JP"/>
          </a:p>
        </p:txBody>
      </p:sp>
      <p:sp>
        <p:nvSpPr>
          <p:cNvPr id="830466" name="Rectangle 2">
            <a:extLst>
              <a:ext uri="{FF2B5EF4-FFF2-40B4-BE49-F238E27FC236}">
                <a16:creationId xmlns:a16="http://schemas.microsoft.com/office/drawing/2014/main" id="{68E1890F-6811-48D6-B0F2-68A3403A2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1600" y="750888"/>
            <a:ext cx="6605588" cy="3716337"/>
          </a:xfrm>
          <a:ln/>
        </p:spPr>
      </p:sp>
      <p:sp>
        <p:nvSpPr>
          <p:cNvPr id="830467" name="Rectangle 3">
            <a:extLst>
              <a:ext uri="{FF2B5EF4-FFF2-40B4-BE49-F238E27FC236}">
                <a16:creationId xmlns:a16="http://schemas.microsoft.com/office/drawing/2014/main" id="{58E81A34-7A0B-4072-85D6-00496FCB07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8050" y="4721225"/>
            <a:ext cx="4989513" cy="4471988"/>
          </a:xfrm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253641-CE66-4859-AD31-02022CEB3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189A30-6D09-4089-9E63-571ACE8368DD}" type="slidenum">
              <a:rPr lang="ja-JP" altLang="en-US"/>
              <a:pPr/>
              <a:t>19</a:t>
            </a:fld>
            <a:endParaRPr lang="en-US" altLang="ja-JP"/>
          </a:p>
        </p:txBody>
      </p:sp>
      <p:sp>
        <p:nvSpPr>
          <p:cNvPr id="834562" name="Rectangle 2">
            <a:extLst>
              <a:ext uri="{FF2B5EF4-FFF2-40B4-BE49-F238E27FC236}">
                <a16:creationId xmlns:a16="http://schemas.microsoft.com/office/drawing/2014/main" id="{4A7868F9-9288-4C17-8A53-E1ACB23D2F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750" y="768350"/>
            <a:ext cx="6538913" cy="3679825"/>
          </a:xfrm>
          <a:ln/>
        </p:spPr>
      </p:sp>
      <p:sp>
        <p:nvSpPr>
          <p:cNvPr id="834563" name="Rectangle 3">
            <a:extLst>
              <a:ext uri="{FF2B5EF4-FFF2-40B4-BE49-F238E27FC236}">
                <a16:creationId xmlns:a16="http://schemas.microsoft.com/office/drawing/2014/main" id="{5FFF1ACE-4412-402A-ABDC-98BD2C057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757738"/>
            <a:ext cx="5003800" cy="4449762"/>
          </a:xfrm>
        </p:spPr>
        <p:txBody>
          <a:bodyPr/>
          <a:lstStyle/>
          <a:p>
            <a:endParaRPr lang="en-US" altLang="ja-JP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6F90DDE-E8BB-4CAB-AD54-281DF05F0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A8959E-8622-4F3B-A79C-E2D09624B67F}" type="slidenum">
              <a:rPr lang="ja-JP" altLang="en-US"/>
              <a:pPr/>
              <a:t>20</a:t>
            </a:fld>
            <a:endParaRPr lang="en-US" altLang="ja-JP"/>
          </a:p>
        </p:txBody>
      </p:sp>
      <p:sp>
        <p:nvSpPr>
          <p:cNvPr id="836610" name="Rectangle 2">
            <a:extLst>
              <a:ext uri="{FF2B5EF4-FFF2-40B4-BE49-F238E27FC236}">
                <a16:creationId xmlns:a16="http://schemas.microsoft.com/office/drawing/2014/main" id="{89EA9464-7BD6-4E2C-8D0D-1614E5142A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1600" y="750888"/>
            <a:ext cx="6605588" cy="3716337"/>
          </a:xfrm>
          <a:ln/>
        </p:spPr>
      </p:sp>
      <p:sp>
        <p:nvSpPr>
          <p:cNvPr id="836611" name="Rectangle 3">
            <a:extLst>
              <a:ext uri="{FF2B5EF4-FFF2-40B4-BE49-F238E27FC236}">
                <a16:creationId xmlns:a16="http://schemas.microsoft.com/office/drawing/2014/main" id="{0A44352E-E184-4484-BF46-F4E7AD8D4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8050" y="4721225"/>
            <a:ext cx="4989513" cy="4471988"/>
          </a:xfrm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E60D0A-07CC-4EE6-AB70-79B9EA8F0B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76E14A-54DD-4C45-BED6-D1F8F57587C6}" type="slidenum">
              <a:rPr lang="ja-JP" altLang="en-US"/>
              <a:pPr/>
              <a:t>23</a:t>
            </a:fld>
            <a:endParaRPr lang="en-US" altLang="ja-JP"/>
          </a:p>
        </p:txBody>
      </p:sp>
      <p:sp>
        <p:nvSpPr>
          <p:cNvPr id="841730" name="Rectangle 2">
            <a:extLst>
              <a:ext uri="{FF2B5EF4-FFF2-40B4-BE49-F238E27FC236}">
                <a16:creationId xmlns:a16="http://schemas.microsoft.com/office/drawing/2014/main" id="{B2803F34-CB9A-42F2-84F7-CD5106A57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68350"/>
            <a:ext cx="6545263" cy="3683000"/>
          </a:xfrm>
          <a:ln/>
        </p:spPr>
      </p:sp>
      <p:sp>
        <p:nvSpPr>
          <p:cNvPr id="841731" name="Rectangle 3">
            <a:extLst>
              <a:ext uri="{FF2B5EF4-FFF2-40B4-BE49-F238E27FC236}">
                <a16:creationId xmlns:a16="http://schemas.microsoft.com/office/drawing/2014/main" id="{CFDFBC02-4EA0-4237-B5D6-687445764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757738"/>
            <a:ext cx="5005388" cy="4451350"/>
          </a:xfrm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0668943-F8E5-481D-A2C1-842A59D198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57DB38-7041-4973-B755-1EC658B6444C}" type="slidenum">
              <a:rPr lang="ja-JP" altLang="en-US"/>
              <a:pPr/>
              <a:t>24</a:t>
            </a:fld>
            <a:endParaRPr lang="en-US" altLang="ja-JP"/>
          </a:p>
        </p:txBody>
      </p:sp>
      <p:sp>
        <p:nvSpPr>
          <p:cNvPr id="844802" name="Rectangle 2">
            <a:extLst>
              <a:ext uri="{FF2B5EF4-FFF2-40B4-BE49-F238E27FC236}">
                <a16:creationId xmlns:a16="http://schemas.microsoft.com/office/drawing/2014/main" id="{7959EC05-BD87-432B-8311-D0015660CD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3" y="746125"/>
            <a:ext cx="6621462" cy="3725863"/>
          </a:xfrm>
          <a:ln/>
        </p:spPr>
      </p:sp>
      <p:sp>
        <p:nvSpPr>
          <p:cNvPr id="844803" name="Rectangle 3">
            <a:extLst>
              <a:ext uri="{FF2B5EF4-FFF2-40B4-BE49-F238E27FC236}">
                <a16:creationId xmlns:a16="http://schemas.microsoft.com/office/drawing/2014/main" id="{63B25177-DB4E-4059-A8E3-1D197ED63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2">
            <a:extLst>
              <a:ext uri="{FF2B5EF4-FFF2-40B4-BE49-F238E27FC236}">
                <a16:creationId xmlns:a16="http://schemas.microsoft.com/office/drawing/2014/main" id="{2F7331F8-C052-4242-B7E9-604235E07983}"/>
              </a:ext>
            </a:extLst>
          </p:cNvPr>
          <p:cNvGrpSpPr/>
          <p:nvPr userDrawn="1"/>
        </p:nvGrpSpPr>
        <p:grpSpPr bwMode="gray">
          <a:xfrm>
            <a:off x="5227320" y="0"/>
            <a:ext cx="6964680" cy="6858000"/>
            <a:chOff x="5227320" y="0"/>
            <a:chExt cx="6964680" cy="6858000"/>
          </a:xfrm>
        </p:grpSpPr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40D68084-F789-4B12-803A-031866272C1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/>
            <a:stretch/>
          </p:blipFill>
          <p:spPr bwMode="gray">
            <a:xfrm>
              <a:off x="5440680" y="0"/>
              <a:ext cx="6751320" cy="6858000"/>
            </a:xfrm>
            <a:prstGeom prst="rect">
              <a:avLst/>
            </a:prstGeom>
          </p:spPr>
        </p:pic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681DB6EE-A1E7-423D-9954-5D10CB750B8F}"/>
                </a:ext>
              </a:extLst>
            </p:cNvPr>
            <p:cNvSpPr/>
            <p:nvPr userDrawn="1"/>
          </p:nvSpPr>
          <p:spPr bwMode="gray">
            <a:xfrm>
              <a:off x="10149840" y="3139440"/>
              <a:ext cx="2042160" cy="2438400"/>
            </a:xfrm>
            <a:prstGeom prst="rect">
              <a:avLst/>
            </a:prstGeom>
            <a:solidFill>
              <a:srgbClr val="E7EBE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DD15FB06-485F-4872-BAAE-0E18B605FB93}"/>
                </a:ext>
              </a:extLst>
            </p:cNvPr>
            <p:cNvSpPr/>
            <p:nvPr userDrawn="1"/>
          </p:nvSpPr>
          <p:spPr bwMode="gray">
            <a:xfrm>
              <a:off x="5227320" y="0"/>
              <a:ext cx="2042160" cy="1584960"/>
            </a:xfrm>
            <a:prstGeom prst="rect">
              <a:avLst/>
            </a:prstGeom>
            <a:solidFill>
              <a:srgbClr val="E7EBE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13A0E05A-4750-41A7-A7D8-6120FBDB1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6741" y="311448"/>
            <a:ext cx="1567592" cy="330511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0205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1" y="1805142"/>
            <a:ext cx="9860611" cy="1793090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セッションタイトルを記入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1" y="4533535"/>
            <a:ext cx="9860611" cy="70381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3000" b="0" spc="0" baseline="0">
                <a:solidFill>
                  <a:schemeClr val="bg2"/>
                </a:solidFill>
                <a:latin typeface="+mn-ea"/>
                <a:ea typeface="+mn-ea"/>
              </a:defRPr>
            </a:lvl1pPr>
            <a:lvl2pPr marL="26468" indent="0">
              <a:spcBef>
                <a:spcPts val="0"/>
              </a:spcBef>
              <a:buFontTx/>
              <a:buNone/>
              <a:defRPr sz="3000" b="0">
                <a:solidFill>
                  <a:schemeClr val="bg2"/>
                </a:solidFill>
              </a:defRPr>
            </a:lvl2pPr>
          </a:lstStyle>
          <a:p>
            <a:pPr lvl="0"/>
            <a:r>
              <a:rPr lang="ja-JP" altLang="en-US" dirty="0"/>
              <a:t>登壇者名を記入</a:t>
            </a:r>
            <a:endParaRPr lang="en-US" altLang="ja-JP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69301" y="5289046"/>
            <a:ext cx="9860611" cy="703810"/>
          </a:xfrm>
          <a:noFill/>
        </p:spPr>
        <p:txBody>
          <a:bodyPr lIns="146304" tIns="109728" rIns="146304" bIns="109728" anchor="t">
            <a:noAutofit/>
          </a:bodyPr>
          <a:lstStyle>
            <a:lvl1pPr marL="0" indent="0">
              <a:spcBef>
                <a:spcPts val="0"/>
              </a:spcBef>
              <a:buNone/>
              <a:defRPr sz="1350" spc="0" baseline="0">
                <a:solidFill>
                  <a:schemeClr val="bg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ja-JP" altLang="en-US" dirty="0"/>
              <a:t>登壇者肩書きを記入</a:t>
            </a:r>
          </a:p>
        </p:txBody>
      </p:sp>
    </p:spTree>
    <p:extLst>
      <p:ext uri="{BB962C8B-B14F-4D97-AF65-F5344CB8AC3E}">
        <p14:creationId xmlns:p14="http://schemas.microsoft.com/office/powerpoint/2010/main" val="2952826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_タイトル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9" y="2906013"/>
            <a:ext cx="5486400" cy="899665"/>
          </a:xfrm>
        </p:spPr>
        <p:txBody>
          <a:bodyPr anchor="ctr" anchorCtr="0"/>
          <a:lstStyle>
            <a:lvl1pPr algn="ctr">
              <a:defRPr sz="40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grpSp>
        <p:nvGrpSpPr>
          <p:cNvPr id="3" name="Group 672">
            <a:extLst>
              <a:ext uri="{FF2B5EF4-FFF2-40B4-BE49-F238E27FC236}">
                <a16:creationId xmlns:a16="http://schemas.microsoft.com/office/drawing/2014/main" id="{7A1163F7-42EA-4ED7-A9B3-284851B6D1D4}"/>
              </a:ext>
            </a:extLst>
          </p:cNvPr>
          <p:cNvGrpSpPr/>
          <p:nvPr userDrawn="1"/>
        </p:nvGrpSpPr>
        <p:grpSpPr>
          <a:xfrm>
            <a:off x="865" y="3852614"/>
            <a:ext cx="12186479" cy="3971188"/>
            <a:chOff x="0" y="3753404"/>
            <a:chExt cx="12188206" cy="3971188"/>
          </a:xfrm>
        </p:grpSpPr>
        <p:sp>
          <p:nvSpPr>
            <p:cNvPr id="4" name="Freeform: Shape 26">
              <a:extLst>
                <a:ext uri="{FF2B5EF4-FFF2-40B4-BE49-F238E27FC236}">
                  <a16:creationId xmlns:a16="http://schemas.microsoft.com/office/drawing/2014/main" id="{07290103-77F5-4CEC-8E1A-5689894853FB}"/>
                </a:ext>
              </a:extLst>
            </p:cNvPr>
            <p:cNvSpPr/>
            <p:nvPr/>
          </p:nvSpPr>
          <p:spPr bwMode="ltGray">
            <a:xfrm>
              <a:off x="8507413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8234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6" name="Freeform: Shape 27">
              <a:extLst>
                <a:ext uri="{FF2B5EF4-FFF2-40B4-BE49-F238E27FC236}">
                  <a16:creationId xmlns:a16="http://schemas.microsoft.com/office/drawing/2014/main" id="{D7550110-7EA3-494A-ACF0-2B26D7B257F0}"/>
                </a:ext>
              </a:extLst>
            </p:cNvPr>
            <p:cNvSpPr/>
            <p:nvPr/>
          </p:nvSpPr>
          <p:spPr bwMode="ltGray">
            <a:xfrm>
              <a:off x="9241444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8234"/>
                  </a:moveTo>
                  <a:lnTo>
                    <a:pt x="861536" y="1574959"/>
                  </a:lnTo>
                  <a:lnTo>
                    <a:pt x="861536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F1FC46C1-B4C4-4AAC-9721-C03058F35875}"/>
                </a:ext>
              </a:extLst>
            </p:cNvPr>
            <p:cNvSpPr/>
            <p:nvPr/>
          </p:nvSpPr>
          <p:spPr bwMode="ltGray">
            <a:xfrm>
              <a:off x="8513545" y="6444311"/>
              <a:ext cx="1467248" cy="400530"/>
            </a:xfrm>
            <a:custGeom>
              <a:avLst/>
              <a:gdLst>
                <a:gd name="connsiteX0" fmla="*/ 855345 w 1709736"/>
                <a:gd name="connsiteY0" fmla="*/ 934403 h 1040954"/>
                <a:gd name="connsiteX1" fmla="*/ 1709737 w 1709736"/>
                <a:gd name="connsiteY1" fmla="*/ 466725 h 1040954"/>
                <a:gd name="connsiteX2" fmla="*/ 855345 w 1709736"/>
                <a:gd name="connsiteY2" fmla="*/ 0 h 1040954"/>
                <a:gd name="connsiteX3" fmla="*/ 0 w 1709736"/>
                <a:gd name="connsiteY3" fmla="*/ 466725 h 1040954"/>
                <a:gd name="connsiteX4" fmla="*/ 961897 w 1709736"/>
                <a:gd name="connsiteY4" fmla="*/ 1040955 h 1040954"/>
                <a:gd name="connsiteX0" fmla="*/ 855345 w 1709737"/>
                <a:gd name="connsiteY0" fmla="*/ 934403 h 934403"/>
                <a:gd name="connsiteX1" fmla="*/ 1709737 w 1709737"/>
                <a:gd name="connsiteY1" fmla="*/ 466725 h 934403"/>
                <a:gd name="connsiteX2" fmla="*/ 855345 w 1709737"/>
                <a:gd name="connsiteY2" fmla="*/ 0 h 934403"/>
                <a:gd name="connsiteX3" fmla="*/ 0 w 1709737"/>
                <a:gd name="connsiteY3" fmla="*/ 466725 h 934403"/>
                <a:gd name="connsiteX0" fmla="*/ 1709737 w 1709737"/>
                <a:gd name="connsiteY0" fmla="*/ 466725 h 466725"/>
                <a:gd name="connsiteX1" fmla="*/ 855345 w 1709737"/>
                <a:gd name="connsiteY1" fmla="*/ 0 h 466725"/>
                <a:gd name="connsiteX2" fmla="*/ 0 w 1709737"/>
                <a:gd name="connsiteY2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9737" h="466725">
                  <a:moveTo>
                    <a:pt x="1709737" y="466725"/>
                  </a:moveTo>
                  <a:lnTo>
                    <a:pt x="855345" y="0"/>
                  </a:lnTo>
                  <a:lnTo>
                    <a:pt x="0" y="466725"/>
                  </a:lnTo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8" name="Freeform: Shape 29">
              <a:extLst>
                <a:ext uri="{FF2B5EF4-FFF2-40B4-BE49-F238E27FC236}">
                  <a16:creationId xmlns:a16="http://schemas.microsoft.com/office/drawing/2014/main" id="{C1705EC1-DC30-40DC-948C-972D10398BA4}"/>
                </a:ext>
              </a:extLst>
            </p:cNvPr>
            <p:cNvSpPr/>
            <p:nvPr/>
          </p:nvSpPr>
          <p:spPr bwMode="ltGray">
            <a:xfrm>
              <a:off x="9241444" y="4148621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006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9" name="Freeform: Shape 31">
              <a:extLst>
                <a:ext uri="{FF2B5EF4-FFF2-40B4-BE49-F238E27FC236}">
                  <a16:creationId xmlns:a16="http://schemas.microsoft.com/office/drawing/2014/main" id="{1FC314A8-C8AB-47D9-896B-0C39B33779BB}"/>
                </a:ext>
              </a:extLst>
            </p:cNvPr>
            <p:cNvSpPr/>
            <p:nvPr/>
          </p:nvSpPr>
          <p:spPr bwMode="ltGray">
            <a:xfrm>
              <a:off x="9247573" y="3753404"/>
              <a:ext cx="2200463" cy="2147333"/>
            </a:xfrm>
            <a:custGeom>
              <a:avLst/>
              <a:gdLst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646487 w 2564131"/>
                <a:gd name="connsiteY7" fmla="*/ 2000030 h 2502221"/>
                <a:gd name="connsiteX8" fmla="*/ 854393 w 2564131"/>
                <a:gd name="connsiteY8" fmla="*/ 1567818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1139551 w 2564131"/>
                <a:gd name="connsiteY8" fmla="*/ 1721386 h 2502221"/>
                <a:gd name="connsiteX9" fmla="*/ 854393 w 2564131"/>
                <a:gd name="connsiteY9" fmla="*/ 1567818 h 2502221"/>
                <a:gd name="connsiteX10" fmla="*/ 854393 w 2564131"/>
                <a:gd name="connsiteY10" fmla="*/ 467680 h 2502221"/>
                <a:gd name="connsiteX11" fmla="*/ 1709739 w 2564131"/>
                <a:gd name="connsiteY11" fmla="*/ 0 h 2502221"/>
                <a:gd name="connsiteX12" fmla="*/ 2564131 w 2564131"/>
                <a:gd name="connsiteY12" fmla="*/ 467677 h 2502221"/>
                <a:gd name="connsiteX13" fmla="*/ 1709739 w 2564131"/>
                <a:gd name="connsiteY13" fmla="*/ 934402 h 2502221"/>
                <a:gd name="connsiteX14" fmla="*/ 854393 w 2564131"/>
                <a:gd name="connsiteY14" fmla="*/ 467677 h 2502221"/>
                <a:gd name="connsiteX15" fmla="*/ 1709739 w 2564131"/>
                <a:gd name="connsiteY15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139551 w 2564131"/>
                <a:gd name="connsiteY7" fmla="*/ 1721386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854393 w 2564131"/>
                <a:gd name="connsiteY7" fmla="*/ 1567818 h 2502221"/>
                <a:gd name="connsiteX8" fmla="*/ 854393 w 2564131"/>
                <a:gd name="connsiteY8" fmla="*/ 467680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13" fmla="*/ 1709739 w 2564131"/>
                <a:gd name="connsiteY13" fmla="*/ 0 h 250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131" h="2502221">
                  <a:moveTo>
                    <a:pt x="854393" y="467680"/>
                  </a:moveTo>
                  <a:lnTo>
                    <a:pt x="1709737" y="934405"/>
                  </a:lnTo>
                  <a:lnTo>
                    <a:pt x="1709737" y="2034543"/>
                  </a:lnTo>
                  <a:cubicBezTo>
                    <a:pt x="1709738" y="2034543"/>
                    <a:pt x="1709738" y="2034544"/>
                    <a:pt x="1709739" y="2034544"/>
                  </a:cubicBezTo>
                  <a:lnTo>
                    <a:pt x="854393" y="2502221"/>
                  </a:lnTo>
                  <a:lnTo>
                    <a:pt x="0" y="2034544"/>
                  </a:lnTo>
                  <a:lnTo>
                    <a:pt x="854393" y="1567819"/>
                  </a:lnTo>
                  <a:lnTo>
                    <a:pt x="854393" y="1567818"/>
                  </a:lnTo>
                  <a:lnTo>
                    <a:pt x="854393" y="467680"/>
                  </a:lnTo>
                  <a:close/>
                  <a:moveTo>
                    <a:pt x="1709739" y="0"/>
                  </a:moveTo>
                  <a:lnTo>
                    <a:pt x="2564131" y="467677"/>
                  </a:lnTo>
                  <a:lnTo>
                    <a:pt x="1709739" y="934402"/>
                  </a:lnTo>
                  <a:lnTo>
                    <a:pt x="854393" y="467677"/>
                  </a:lnTo>
                  <a:lnTo>
                    <a:pt x="1709739" y="0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0" name="Freeform: Shape 32">
              <a:extLst>
                <a:ext uri="{FF2B5EF4-FFF2-40B4-BE49-F238E27FC236}">
                  <a16:creationId xmlns:a16="http://schemas.microsoft.com/office/drawing/2014/main" id="{30B13944-3186-4E65-8386-1FA821C3BFE3}"/>
                </a:ext>
              </a:extLst>
            </p:cNvPr>
            <p:cNvSpPr/>
            <p:nvPr/>
          </p:nvSpPr>
          <p:spPr bwMode="ltGray">
            <a:xfrm>
              <a:off x="10708694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1" name="Freeform: Shape 33">
              <a:extLst>
                <a:ext uri="{FF2B5EF4-FFF2-40B4-BE49-F238E27FC236}">
                  <a16:creationId xmlns:a16="http://schemas.microsoft.com/office/drawing/2014/main" id="{1AC6DF8E-78CA-42DA-8EE4-1A5C79DD1A22}"/>
                </a:ext>
              </a:extLst>
            </p:cNvPr>
            <p:cNvSpPr/>
            <p:nvPr/>
          </p:nvSpPr>
          <p:spPr bwMode="ltGray">
            <a:xfrm>
              <a:off x="11441908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2" name="Freeform: Shape 34">
              <a:extLst>
                <a:ext uri="{FF2B5EF4-FFF2-40B4-BE49-F238E27FC236}">
                  <a16:creationId xmlns:a16="http://schemas.microsoft.com/office/drawing/2014/main" id="{A0CDB11D-4834-43CD-836E-81C8E4FC9D63}"/>
                </a:ext>
              </a:extLst>
            </p:cNvPr>
            <p:cNvSpPr/>
            <p:nvPr/>
          </p:nvSpPr>
          <p:spPr bwMode="ltGray">
            <a:xfrm>
              <a:off x="10708694" y="6036831"/>
              <a:ext cx="1479509" cy="809234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3" name="Freeform: Shape 23">
              <a:extLst>
                <a:ext uri="{FF2B5EF4-FFF2-40B4-BE49-F238E27FC236}">
                  <a16:creationId xmlns:a16="http://schemas.microsoft.com/office/drawing/2014/main" id="{AD9F6D03-F1FC-4AA5-9D62-31A2FFADDE57}"/>
                </a:ext>
              </a:extLst>
            </p:cNvPr>
            <p:cNvSpPr/>
            <p:nvPr/>
          </p:nvSpPr>
          <p:spPr bwMode="ltGray">
            <a:xfrm flipH="1">
              <a:off x="11444366" y="4148621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4" name="Freeform: Shape 24">
              <a:extLst>
                <a:ext uri="{FF2B5EF4-FFF2-40B4-BE49-F238E27FC236}">
                  <a16:creationId xmlns:a16="http://schemas.microsoft.com/office/drawing/2014/main" id="{AAA1CF1F-ABBC-42DE-8A10-F86004A0FD54}"/>
                </a:ext>
              </a:extLst>
            </p:cNvPr>
            <p:cNvSpPr/>
            <p:nvPr/>
          </p:nvSpPr>
          <p:spPr bwMode="ltGray">
            <a:xfrm flipH="1">
              <a:off x="2202919" y="5967762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1536" y="1574959"/>
                  </a:lnTo>
                  <a:lnTo>
                    <a:pt x="861536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5" name="Freeform: Shape 30">
              <a:extLst>
                <a:ext uri="{FF2B5EF4-FFF2-40B4-BE49-F238E27FC236}">
                  <a16:creationId xmlns:a16="http://schemas.microsoft.com/office/drawing/2014/main" id="{FE1E4704-76C9-44E6-B0AF-9716B8F8FC89}"/>
                </a:ext>
              </a:extLst>
            </p:cNvPr>
            <p:cNvSpPr/>
            <p:nvPr/>
          </p:nvSpPr>
          <p:spPr bwMode="ltGray">
            <a:xfrm flipH="1">
              <a:off x="1469704" y="5967762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6" name="Freeform: Shape 35">
              <a:extLst>
                <a:ext uri="{FF2B5EF4-FFF2-40B4-BE49-F238E27FC236}">
                  <a16:creationId xmlns:a16="http://schemas.microsoft.com/office/drawing/2014/main" id="{D897D9DC-B9C2-4A50-A48D-82D632196487}"/>
                </a:ext>
              </a:extLst>
            </p:cNvPr>
            <p:cNvSpPr/>
            <p:nvPr/>
          </p:nvSpPr>
          <p:spPr bwMode="ltGray">
            <a:xfrm flipH="1">
              <a:off x="735669" y="4622310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291378D5-A09D-4699-8D4A-B696E0D8F994}"/>
                </a:ext>
              </a:extLst>
            </p:cNvPr>
            <p:cNvSpPr/>
            <p:nvPr/>
          </p:nvSpPr>
          <p:spPr bwMode="ltGray">
            <a:xfrm flipH="1">
              <a:off x="2455" y="4622310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E7BF1E08-4F98-4D9B-8A46-5775EC7D12DE}"/>
                </a:ext>
              </a:extLst>
            </p:cNvPr>
            <p:cNvSpPr/>
            <p:nvPr/>
          </p:nvSpPr>
          <p:spPr bwMode="ltGray">
            <a:xfrm flipH="1">
              <a:off x="0" y="5566416"/>
              <a:ext cx="1479509" cy="809235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cxnSp>
          <p:nvCxnSpPr>
            <p:cNvPr id="19" name="Straight Connector 39">
              <a:extLst>
                <a:ext uri="{FF2B5EF4-FFF2-40B4-BE49-F238E27FC236}">
                  <a16:creationId xmlns:a16="http://schemas.microsoft.com/office/drawing/2014/main" id="{E558EFE7-7C21-4444-89B6-1285F2821A5B}"/>
                </a:ext>
              </a:extLst>
            </p:cNvPr>
            <p:cNvCxnSpPr/>
            <p:nvPr/>
          </p:nvCxnSpPr>
          <p:spPr bwMode="ltGray">
            <a:xfrm>
              <a:off x="9981203" y="5098858"/>
              <a:ext cx="733213" cy="400531"/>
            </a:xfrm>
            <a:prstGeom prst="line">
              <a:avLst/>
            </a:pr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92F90D7-0B01-4DC2-AE6A-4824846D2A37}"/>
                </a:ext>
              </a:extLst>
            </p:cNvPr>
            <p:cNvGrpSpPr/>
            <p:nvPr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4" name="Freeform: Shape 17">
                <a:extLst>
                  <a:ext uri="{FF2B5EF4-FFF2-40B4-BE49-F238E27FC236}">
                    <a16:creationId xmlns:a16="http://schemas.microsoft.com/office/drawing/2014/main" id="{60875230-882E-4204-97DB-E8B6A5C59A0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5" name="Freeform: Shape 18">
                <a:extLst>
                  <a:ext uri="{FF2B5EF4-FFF2-40B4-BE49-F238E27FC236}">
                    <a16:creationId xmlns:a16="http://schemas.microsoft.com/office/drawing/2014/main" id="{106999E2-D3F9-467F-92A0-90F5D9F27E2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6" name="Freeform: Shape 19">
                <a:extLst>
                  <a:ext uri="{FF2B5EF4-FFF2-40B4-BE49-F238E27FC236}">
                    <a16:creationId xmlns:a16="http://schemas.microsoft.com/office/drawing/2014/main" id="{82D7B133-238A-4251-AA71-2D9FE10DA2F6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1" name="Group 671">
              <a:extLst>
                <a:ext uri="{FF2B5EF4-FFF2-40B4-BE49-F238E27FC236}">
                  <a16:creationId xmlns:a16="http://schemas.microsoft.com/office/drawing/2014/main" id="{35D8DF17-4137-4B7A-B536-275864A3DB8C}"/>
                </a:ext>
              </a:extLst>
            </p:cNvPr>
            <p:cNvGrpSpPr/>
            <p:nvPr/>
          </p:nvGrpSpPr>
          <p:grpSpPr>
            <a:xfrm>
              <a:off x="2206716" y="5577259"/>
              <a:ext cx="2940633" cy="2147333"/>
              <a:chOff x="9399973" y="3905804"/>
              <a:chExt cx="2940633" cy="2147333"/>
            </a:xfrm>
          </p:grpSpPr>
          <p:sp>
            <p:nvSpPr>
              <p:cNvPr id="22" name="Freeform: Shape 46">
                <a:extLst>
                  <a:ext uri="{FF2B5EF4-FFF2-40B4-BE49-F238E27FC236}">
                    <a16:creationId xmlns:a16="http://schemas.microsoft.com/office/drawing/2014/main" id="{53B31A32-F6FE-4898-88D6-F7B56EF39208}"/>
                  </a:ext>
                </a:extLst>
              </p:cNvPr>
              <p:cNvSpPr/>
              <p:nvPr/>
            </p:nvSpPr>
            <p:spPr bwMode="ltGray">
              <a:xfrm>
                <a:off x="9399973" y="39058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3" name="Freeform: Shape 47">
                <a:extLst>
                  <a:ext uri="{FF2B5EF4-FFF2-40B4-BE49-F238E27FC236}">
                    <a16:creationId xmlns:a16="http://schemas.microsoft.com/office/drawing/2014/main" id="{5C15C182-96B6-49E0-B5BD-179074D94F73}"/>
                  </a:ext>
                </a:extLst>
              </p:cNvPr>
              <p:cNvSpPr/>
              <p:nvPr/>
            </p:nvSpPr>
            <p:spPr bwMode="ltGray">
              <a:xfrm flipH="1">
                <a:off x="11596766" y="43010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pic>
        <p:nvPicPr>
          <p:cNvPr id="27" name="図 26" descr="人, 地面, 屋外, 建物 が含まれている画像&#10;&#10;自動的に生成された説明">
            <a:extLst>
              <a:ext uri="{FF2B5EF4-FFF2-40B4-BE49-F238E27FC236}">
                <a16:creationId xmlns:a16="http://schemas.microsoft.com/office/drawing/2014/main" id="{D6FEA3A8-218F-4B7C-AEC7-20027C723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319" r="12437"/>
          <a:stretch/>
        </p:blipFill>
        <p:spPr>
          <a:xfrm>
            <a:off x="6218238" y="1"/>
            <a:ext cx="621735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_タイトル_1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95400" y="2930403"/>
            <a:ext cx="54006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ea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Freeform: Shape 26">
            <a:extLst>
              <a:ext uri="{FF2B5EF4-FFF2-40B4-BE49-F238E27FC236}">
                <a16:creationId xmlns:a16="http://schemas.microsoft.com/office/drawing/2014/main" id="{A742B716-8DF2-467A-B6DF-F70619794DCA}"/>
              </a:ext>
            </a:extLst>
          </p:cNvPr>
          <p:cNvSpPr/>
          <p:nvPr/>
        </p:nvSpPr>
        <p:spPr bwMode="ltGray">
          <a:xfrm>
            <a:off x="8507073" y="5592467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2489" y="1108234"/>
                </a:moveTo>
                <a:lnTo>
                  <a:pt x="7144" y="1574959"/>
                </a:lnTo>
                <a:lnTo>
                  <a:pt x="7144" y="474821"/>
                </a:lnTo>
                <a:lnTo>
                  <a:pt x="862489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9" name="Freeform: Shape 27">
            <a:extLst>
              <a:ext uri="{FF2B5EF4-FFF2-40B4-BE49-F238E27FC236}">
                <a16:creationId xmlns:a16="http://schemas.microsoft.com/office/drawing/2014/main" id="{84DC4508-9233-4C9D-99C9-846CD1D4F596}"/>
              </a:ext>
            </a:extLst>
          </p:cNvPr>
          <p:cNvSpPr/>
          <p:nvPr/>
        </p:nvSpPr>
        <p:spPr bwMode="ltGray">
          <a:xfrm>
            <a:off x="9240999" y="5592467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7144" y="1108234"/>
                </a:moveTo>
                <a:lnTo>
                  <a:pt x="861536" y="1574959"/>
                </a:lnTo>
                <a:lnTo>
                  <a:pt x="861536" y="474821"/>
                </a:lnTo>
                <a:lnTo>
                  <a:pt x="7144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0" name="Freeform: Shape 28">
            <a:extLst>
              <a:ext uri="{FF2B5EF4-FFF2-40B4-BE49-F238E27FC236}">
                <a16:creationId xmlns:a16="http://schemas.microsoft.com/office/drawing/2014/main" id="{966D3F79-1DF5-4962-8520-B03F6DB5BA36}"/>
              </a:ext>
            </a:extLst>
          </p:cNvPr>
          <p:cNvSpPr/>
          <p:nvPr/>
        </p:nvSpPr>
        <p:spPr bwMode="ltGray">
          <a:xfrm>
            <a:off x="8513203" y="6543521"/>
            <a:ext cx="1467040" cy="400530"/>
          </a:xfrm>
          <a:custGeom>
            <a:avLst/>
            <a:gdLst>
              <a:gd name="connsiteX0" fmla="*/ 855345 w 1709736"/>
              <a:gd name="connsiteY0" fmla="*/ 934403 h 1040954"/>
              <a:gd name="connsiteX1" fmla="*/ 1709737 w 1709736"/>
              <a:gd name="connsiteY1" fmla="*/ 466725 h 1040954"/>
              <a:gd name="connsiteX2" fmla="*/ 855345 w 1709736"/>
              <a:gd name="connsiteY2" fmla="*/ 0 h 1040954"/>
              <a:gd name="connsiteX3" fmla="*/ 0 w 1709736"/>
              <a:gd name="connsiteY3" fmla="*/ 466725 h 1040954"/>
              <a:gd name="connsiteX4" fmla="*/ 961897 w 1709736"/>
              <a:gd name="connsiteY4" fmla="*/ 1040955 h 1040954"/>
              <a:gd name="connsiteX0" fmla="*/ 855345 w 1709737"/>
              <a:gd name="connsiteY0" fmla="*/ 934403 h 934403"/>
              <a:gd name="connsiteX1" fmla="*/ 1709737 w 1709737"/>
              <a:gd name="connsiteY1" fmla="*/ 466725 h 934403"/>
              <a:gd name="connsiteX2" fmla="*/ 855345 w 1709737"/>
              <a:gd name="connsiteY2" fmla="*/ 0 h 934403"/>
              <a:gd name="connsiteX3" fmla="*/ 0 w 1709737"/>
              <a:gd name="connsiteY3" fmla="*/ 466725 h 934403"/>
              <a:gd name="connsiteX0" fmla="*/ 1709737 w 1709737"/>
              <a:gd name="connsiteY0" fmla="*/ 466725 h 466725"/>
              <a:gd name="connsiteX1" fmla="*/ 855345 w 1709737"/>
              <a:gd name="connsiteY1" fmla="*/ 0 h 466725"/>
              <a:gd name="connsiteX2" fmla="*/ 0 w 1709737"/>
              <a:gd name="connsiteY2" fmla="*/ 466725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9737" h="466725">
                <a:moveTo>
                  <a:pt x="1709737" y="466725"/>
                </a:moveTo>
                <a:lnTo>
                  <a:pt x="855345" y="0"/>
                </a:lnTo>
                <a:lnTo>
                  <a:pt x="0" y="466725"/>
                </a:lnTo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BB202BA6-5D71-4B12-AA2C-402DF03CAB84}"/>
              </a:ext>
            </a:extLst>
          </p:cNvPr>
          <p:cNvSpPr/>
          <p:nvPr/>
        </p:nvSpPr>
        <p:spPr bwMode="ltGray">
          <a:xfrm>
            <a:off x="9240999" y="4247831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1536" y="1107281"/>
                </a:moveTo>
                <a:lnTo>
                  <a:pt x="7144" y="1574006"/>
                </a:lnTo>
                <a:lnTo>
                  <a:pt x="7144" y="473869"/>
                </a:lnTo>
                <a:lnTo>
                  <a:pt x="861536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A11F2415-8F5D-4C57-8C87-27121A852ECB}"/>
              </a:ext>
            </a:extLst>
          </p:cNvPr>
          <p:cNvSpPr/>
          <p:nvPr/>
        </p:nvSpPr>
        <p:spPr bwMode="ltGray">
          <a:xfrm>
            <a:off x="9247127" y="3852616"/>
            <a:ext cx="2200151" cy="2147333"/>
          </a:xfrm>
          <a:custGeom>
            <a:avLst/>
            <a:gdLst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646487 w 2564131"/>
              <a:gd name="connsiteY7" fmla="*/ 2000030 h 2502221"/>
              <a:gd name="connsiteX8" fmla="*/ 854393 w 2564131"/>
              <a:gd name="connsiteY8" fmla="*/ 1567818 h 2502221"/>
              <a:gd name="connsiteX9" fmla="*/ 1709739 w 2564131"/>
              <a:gd name="connsiteY9" fmla="*/ 0 h 2502221"/>
              <a:gd name="connsiteX10" fmla="*/ 2564131 w 2564131"/>
              <a:gd name="connsiteY10" fmla="*/ 467677 h 2502221"/>
              <a:gd name="connsiteX11" fmla="*/ 1709739 w 2564131"/>
              <a:gd name="connsiteY11" fmla="*/ 934402 h 2502221"/>
              <a:gd name="connsiteX12" fmla="*/ 854393 w 2564131"/>
              <a:gd name="connsiteY12" fmla="*/ 467677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1139551 w 2564131"/>
              <a:gd name="connsiteY8" fmla="*/ 1721386 h 2502221"/>
              <a:gd name="connsiteX9" fmla="*/ 854393 w 2564131"/>
              <a:gd name="connsiteY9" fmla="*/ 1567818 h 2502221"/>
              <a:gd name="connsiteX10" fmla="*/ 854393 w 2564131"/>
              <a:gd name="connsiteY10" fmla="*/ 467680 h 2502221"/>
              <a:gd name="connsiteX11" fmla="*/ 1709739 w 2564131"/>
              <a:gd name="connsiteY11" fmla="*/ 0 h 2502221"/>
              <a:gd name="connsiteX12" fmla="*/ 2564131 w 2564131"/>
              <a:gd name="connsiteY12" fmla="*/ 467677 h 2502221"/>
              <a:gd name="connsiteX13" fmla="*/ 1709739 w 2564131"/>
              <a:gd name="connsiteY13" fmla="*/ 934402 h 2502221"/>
              <a:gd name="connsiteX14" fmla="*/ 854393 w 2564131"/>
              <a:gd name="connsiteY14" fmla="*/ 467677 h 2502221"/>
              <a:gd name="connsiteX15" fmla="*/ 1709739 w 2564131"/>
              <a:gd name="connsiteY15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139551 w 2564131"/>
              <a:gd name="connsiteY7" fmla="*/ 1721386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854393 w 2564131"/>
              <a:gd name="connsiteY7" fmla="*/ 1567818 h 2502221"/>
              <a:gd name="connsiteX8" fmla="*/ 854393 w 2564131"/>
              <a:gd name="connsiteY8" fmla="*/ 467680 h 2502221"/>
              <a:gd name="connsiteX9" fmla="*/ 1709739 w 2564131"/>
              <a:gd name="connsiteY9" fmla="*/ 0 h 2502221"/>
              <a:gd name="connsiteX10" fmla="*/ 2564131 w 2564131"/>
              <a:gd name="connsiteY10" fmla="*/ 467677 h 2502221"/>
              <a:gd name="connsiteX11" fmla="*/ 1709739 w 2564131"/>
              <a:gd name="connsiteY11" fmla="*/ 934402 h 2502221"/>
              <a:gd name="connsiteX12" fmla="*/ 854393 w 2564131"/>
              <a:gd name="connsiteY12" fmla="*/ 467677 h 2502221"/>
              <a:gd name="connsiteX13" fmla="*/ 1709739 w 2564131"/>
              <a:gd name="connsiteY13" fmla="*/ 0 h 250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64131" h="2502221">
                <a:moveTo>
                  <a:pt x="854393" y="467680"/>
                </a:moveTo>
                <a:lnTo>
                  <a:pt x="1709737" y="934405"/>
                </a:lnTo>
                <a:lnTo>
                  <a:pt x="1709737" y="2034543"/>
                </a:lnTo>
                <a:cubicBezTo>
                  <a:pt x="1709738" y="2034543"/>
                  <a:pt x="1709738" y="2034544"/>
                  <a:pt x="1709739" y="2034544"/>
                </a:cubicBezTo>
                <a:lnTo>
                  <a:pt x="854393" y="2502221"/>
                </a:lnTo>
                <a:lnTo>
                  <a:pt x="0" y="2034544"/>
                </a:lnTo>
                <a:lnTo>
                  <a:pt x="854393" y="1567819"/>
                </a:lnTo>
                <a:lnTo>
                  <a:pt x="854393" y="1567818"/>
                </a:lnTo>
                <a:lnTo>
                  <a:pt x="854393" y="467680"/>
                </a:lnTo>
                <a:close/>
                <a:moveTo>
                  <a:pt x="1709739" y="0"/>
                </a:moveTo>
                <a:lnTo>
                  <a:pt x="2564131" y="467677"/>
                </a:lnTo>
                <a:lnTo>
                  <a:pt x="1709739" y="934402"/>
                </a:lnTo>
                <a:lnTo>
                  <a:pt x="854393" y="467677"/>
                </a:lnTo>
                <a:lnTo>
                  <a:pt x="1709739" y="0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3" name="Freeform: Shape 32">
            <a:extLst>
              <a:ext uri="{FF2B5EF4-FFF2-40B4-BE49-F238E27FC236}">
                <a16:creationId xmlns:a16="http://schemas.microsoft.com/office/drawing/2014/main" id="{AEDF60D4-67CE-463F-803A-EA4EBC885AD0}"/>
              </a:ext>
            </a:extLst>
          </p:cNvPr>
          <p:cNvSpPr/>
          <p:nvPr/>
        </p:nvSpPr>
        <p:spPr bwMode="ltGray">
          <a:xfrm>
            <a:off x="10708042" y="5191939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1536" y="1107281"/>
                </a:moveTo>
                <a:lnTo>
                  <a:pt x="7144" y="1574959"/>
                </a:lnTo>
                <a:lnTo>
                  <a:pt x="7144" y="473869"/>
                </a:lnTo>
                <a:lnTo>
                  <a:pt x="861536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4" name="Freeform: Shape 33">
            <a:extLst>
              <a:ext uri="{FF2B5EF4-FFF2-40B4-BE49-F238E27FC236}">
                <a16:creationId xmlns:a16="http://schemas.microsoft.com/office/drawing/2014/main" id="{4436161E-E201-4D79-B82B-93E8DE29451B}"/>
              </a:ext>
            </a:extLst>
          </p:cNvPr>
          <p:cNvSpPr/>
          <p:nvPr/>
        </p:nvSpPr>
        <p:spPr bwMode="ltGray">
          <a:xfrm>
            <a:off x="11441151" y="5191939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7144" y="1107281"/>
                </a:moveTo>
                <a:lnTo>
                  <a:pt x="862489" y="1574959"/>
                </a:lnTo>
                <a:lnTo>
                  <a:pt x="862489" y="473869"/>
                </a:lnTo>
                <a:lnTo>
                  <a:pt x="7144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5" name="Freeform: Shape 34">
            <a:extLst>
              <a:ext uri="{FF2B5EF4-FFF2-40B4-BE49-F238E27FC236}">
                <a16:creationId xmlns:a16="http://schemas.microsoft.com/office/drawing/2014/main" id="{C993154E-153A-4C1D-A451-EDFBB139531E}"/>
              </a:ext>
            </a:extLst>
          </p:cNvPr>
          <p:cNvSpPr/>
          <p:nvPr/>
        </p:nvSpPr>
        <p:spPr bwMode="ltGray">
          <a:xfrm>
            <a:off x="10708041" y="6136041"/>
            <a:ext cx="1479299" cy="809234"/>
          </a:xfrm>
          <a:custGeom>
            <a:avLst/>
            <a:gdLst/>
            <a:ahLst/>
            <a:cxnLst/>
            <a:rect l="0" t="0" r="0" b="0"/>
            <a:pathLst>
              <a:path w="1724025" h="942975">
                <a:moveTo>
                  <a:pt x="861536" y="7144"/>
                </a:moveTo>
                <a:lnTo>
                  <a:pt x="7144" y="474821"/>
                </a:lnTo>
                <a:lnTo>
                  <a:pt x="861536" y="941546"/>
                </a:lnTo>
                <a:lnTo>
                  <a:pt x="1716881" y="474821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6" name="Freeform: Shape 23">
            <a:extLst>
              <a:ext uri="{FF2B5EF4-FFF2-40B4-BE49-F238E27FC236}">
                <a16:creationId xmlns:a16="http://schemas.microsoft.com/office/drawing/2014/main" id="{94B40DF5-13E2-4D9C-9ED3-B6BD5835A78C}"/>
              </a:ext>
            </a:extLst>
          </p:cNvPr>
          <p:cNvSpPr/>
          <p:nvPr/>
        </p:nvSpPr>
        <p:spPr bwMode="ltGray">
          <a:xfrm flipH="1">
            <a:off x="11443609" y="4247831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2489" y="1107281"/>
                </a:moveTo>
                <a:lnTo>
                  <a:pt x="7144" y="1574959"/>
                </a:lnTo>
                <a:lnTo>
                  <a:pt x="7144" y="473869"/>
                </a:lnTo>
                <a:lnTo>
                  <a:pt x="862489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cxnSp>
        <p:nvCxnSpPr>
          <p:cNvPr id="22" name="Straight Connector 39">
            <a:extLst>
              <a:ext uri="{FF2B5EF4-FFF2-40B4-BE49-F238E27FC236}">
                <a16:creationId xmlns:a16="http://schemas.microsoft.com/office/drawing/2014/main" id="{2B9ABCE0-F609-4F83-BC1D-BA42FDADA76D}"/>
              </a:ext>
            </a:extLst>
          </p:cNvPr>
          <p:cNvCxnSpPr/>
          <p:nvPr/>
        </p:nvCxnSpPr>
        <p:spPr bwMode="ltGray">
          <a:xfrm>
            <a:off x="9980652" y="5198070"/>
            <a:ext cx="733109" cy="400531"/>
          </a:xfrm>
          <a:prstGeom prst="line">
            <a:avLst/>
          </a:pr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23" name="Group 16">
            <a:extLst>
              <a:ext uri="{FF2B5EF4-FFF2-40B4-BE49-F238E27FC236}">
                <a16:creationId xmlns:a16="http://schemas.microsoft.com/office/drawing/2014/main" id="{6605BE50-2A9F-42DB-ACDE-D5DD6423BC32}"/>
              </a:ext>
            </a:extLst>
          </p:cNvPr>
          <p:cNvGrpSpPr/>
          <p:nvPr/>
        </p:nvGrpSpPr>
        <p:grpSpPr bwMode="ltGray">
          <a:xfrm>
            <a:off x="6256095" y="5996104"/>
            <a:ext cx="1057760" cy="971314"/>
            <a:chOff x="6256117" y="5896894"/>
            <a:chExt cx="1057910" cy="971314"/>
          </a:xfrm>
        </p:grpSpPr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BE0AD4D1-A818-4C25-B575-7B22581838DC}"/>
                </a:ext>
              </a:extLst>
            </p:cNvPr>
            <p:cNvSpPr/>
            <p:nvPr userDrawn="1"/>
          </p:nvSpPr>
          <p:spPr bwMode="ltGray">
            <a:xfrm>
              <a:off x="6256117" y="5896894"/>
              <a:ext cx="532466" cy="971314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7525CFA8-828E-46E8-B302-6836993C6CC1}"/>
                </a:ext>
              </a:extLst>
            </p:cNvPr>
            <p:cNvSpPr/>
            <p:nvPr userDrawn="1"/>
          </p:nvSpPr>
          <p:spPr bwMode="ltGray">
            <a:xfrm>
              <a:off x="6781561" y="5896894"/>
              <a:ext cx="532466" cy="971314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1536" y="1574959"/>
                  </a:lnTo>
                  <a:lnTo>
                    <a:pt x="861536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B87A825C-2A4A-4D1B-8DD6-EBB26F6B3724}"/>
                </a:ext>
              </a:extLst>
            </p:cNvPr>
            <p:cNvSpPr/>
            <p:nvPr userDrawn="1"/>
          </p:nvSpPr>
          <p:spPr bwMode="ltGray">
            <a:xfrm>
              <a:off x="6260506" y="6577107"/>
              <a:ext cx="1050305" cy="287297"/>
            </a:xfrm>
            <a:custGeom>
              <a:avLst/>
              <a:gdLst>
                <a:gd name="connsiteX0" fmla="*/ 855344 w 1709736"/>
                <a:gd name="connsiteY0" fmla="*/ 934401 h 1083252"/>
                <a:gd name="connsiteX1" fmla="*/ 1709736 w 1709736"/>
                <a:gd name="connsiteY1" fmla="*/ 467676 h 1083252"/>
                <a:gd name="connsiteX2" fmla="*/ 855344 w 1709736"/>
                <a:gd name="connsiteY2" fmla="*/ -1 h 1083252"/>
                <a:gd name="connsiteX3" fmla="*/ -1 w 1709736"/>
                <a:gd name="connsiteY3" fmla="*/ 467676 h 1083252"/>
                <a:gd name="connsiteX4" fmla="*/ 1004194 w 1709736"/>
                <a:gd name="connsiteY4" fmla="*/ 1083251 h 1083252"/>
                <a:gd name="connsiteX0" fmla="*/ 855346 w 1709738"/>
                <a:gd name="connsiteY0" fmla="*/ 934403 h 934403"/>
                <a:gd name="connsiteX1" fmla="*/ 1709738 w 1709738"/>
                <a:gd name="connsiteY1" fmla="*/ 467678 h 934403"/>
                <a:gd name="connsiteX2" fmla="*/ 855346 w 1709738"/>
                <a:gd name="connsiteY2" fmla="*/ 1 h 934403"/>
                <a:gd name="connsiteX3" fmla="*/ 1 w 1709738"/>
                <a:gd name="connsiteY3" fmla="*/ 467678 h 934403"/>
                <a:gd name="connsiteX0" fmla="*/ 1709736 w 1709736"/>
                <a:gd name="connsiteY0" fmla="*/ 467676 h 467676"/>
                <a:gd name="connsiteX1" fmla="*/ 855344 w 1709736"/>
                <a:gd name="connsiteY1" fmla="*/ -1 h 467676"/>
                <a:gd name="connsiteX2" fmla="*/ -1 w 1709736"/>
                <a:gd name="connsiteY2" fmla="*/ 467676 h 46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9736" h="467676">
                  <a:moveTo>
                    <a:pt x="1709736" y="467676"/>
                  </a:moveTo>
                  <a:lnTo>
                    <a:pt x="855344" y="-1"/>
                  </a:lnTo>
                  <a:lnTo>
                    <a:pt x="-1" y="467676"/>
                  </a:lnTo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</p:grpSp>
      <p:sp>
        <p:nvSpPr>
          <p:cNvPr id="30" name="Freeform: Shape 26">
            <a:extLst>
              <a:ext uri="{FF2B5EF4-FFF2-40B4-BE49-F238E27FC236}">
                <a16:creationId xmlns:a16="http://schemas.microsoft.com/office/drawing/2014/main" id="{DDF7C328-8DC7-4774-8C98-256D9EE84ACF}"/>
              </a:ext>
            </a:extLst>
          </p:cNvPr>
          <p:cNvSpPr/>
          <p:nvPr userDrawn="1"/>
        </p:nvSpPr>
        <p:spPr bwMode="ltGray">
          <a:xfrm>
            <a:off x="8521826" y="2949922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2489" y="1108234"/>
                </a:moveTo>
                <a:lnTo>
                  <a:pt x="7144" y="1574959"/>
                </a:lnTo>
                <a:lnTo>
                  <a:pt x="7144" y="474821"/>
                </a:lnTo>
                <a:lnTo>
                  <a:pt x="862489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1" name="Freeform: Shape 27">
            <a:extLst>
              <a:ext uri="{FF2B5EF4-FFF2-40B4-BE49-F238E27FC236}">
                <a16:creationId xmlns:a16="http://schemas.microsoft.com/office/drawing/2014/main" id="{13896156-0FE4-4029-929E-D57094775794}"/>
              </a:ext>
            </a:extLst>
          </p:cNvPr>
          <p:cNvSpPr/>
          <p:nvPr userDrawn="1"/>
        </p:nvSpPr>
        <p:spPr bwMode="ltGray">
          <a:xfrm>
            <a:off x="9255754" y="2949922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7144" y="1108234"/>
                </a:moveTo>
                <a:lnTo>
                  <a:pt x="861536" y="1574959"/>
                </a:lnTo>
                <a:lnTo>
                  <a:pt x="861536" y="474821"/>
                </a:lnTo>
                <a:lnTo>
                  <a:pt x="7144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2424AB25-53F6-49BD-A056-043C127D4F12}"/>
              </a:ext>
            </a:extLst>
          </p:cNvPr>
          <p:cNvSpPr/>
          <p:nvPr userDrawn="1"/>
        </p:nvSpPr>
        <p:spPr bwMode="ltGray">
          <a:xfrm>
            <a:off x="8527956" y="3900976"/>
            <a:ext cx="1467040" cy="400530"/>
          </a:xfrm>
          <a:custGeom>
            <a:avLst/>
            <a:gdLst>
              <a:gd name="connsiteX0" fmla="*/ 855345 w 1709736"/>
              <a:gd name="connsiteY0" fmla="*/ 934403 h 1040954"/>
              <a:gd name="connsiteX1" fmla="*/ 1709737 w 1709736"/>
              <a:gd name="connsiteY1" fmla="*/ 466725 h 1040954"/>
              <a:gd name="connsiteX2" fmla="*/ 855345 w 1709736"/>
              <a:gd name="connsiteY2" fmla="*/ 0 h 1040954"/>
              <a:gd name="connsiteX3" fmla="*/ 0 w 1709736"/>
              <a:gd name="connsiteY3" fmla="*/ 466725 h 1040954"/>
              <a:gd name="connsiteX4" fmla="*/ 961897 w 1709736"/>
              <a:gd name="connsiteY4" fmla="*/ 1040955 h 1040954"/>
              <a:gd name="connsiteX0" fmla="*/ 855345 w 1709737"/>
              <a:gd name="connsiteY0" fmla="*/ 934403 h 934403"/>
              <a:gd name="connsiteX1" fmla="*/ 1709737 w 1709737"/>
              <a:gd name="connsiteY1" fmla="*/ 466725 h 934403"/>
              <a:gd name="connsiteX2" fmla="*/ 855345 w 1709737"/>
              <a:gd name="connsiteY2" fmla="*/ 0 h 934403"/>
              <a:gd name="connsiteX3" fmla="*/ 0 w 1709737"/>
              <a:gd name="connsiteY3" fmla="*/ 466725 h 934403"/>
              <a:gd name="connsiteX0" fmla="*/ 1709737 w 1709737"/>
              <a:gd name="connsiteY0" fmla="*/ 466725 h 466725"/>
              <a:gd name="connsiteX1" fmla="*/ 855345 w 1709737"/>
              <a:gd name="connsiteY1" fmla="*/ 0 h 466725"/>
              <a:gd name="connsiteX2" fmla="*/ 0 w 1709737"/>
              <a:gd name="connsiteY2" fmla="*/ 466725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9737" h="466725">
                <a:moveTo>
                  <a:pt x="1709737" y="466725"/>
                </a:moveTo>
                <a:lnTo>
                  <a:pt x="855345" y="0"/>
                </a:lnTo>
                <a:lnTo>
                  <a:pt x="0" y="466725"/>
                </a:lnTo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3" name="Freeform: Shape 29">
            <a:extLst>
              <a:ext uri="{FF2B5EF4-FFF2-40B4-BE49-F238E27FC236}">
                <a16:creationId xmlns:a16="http://schemas.microsoft.com/office/drawing/2014/main" id="{52107699-A888-4B9C-A051-7950F233D90F}"/>
              </a:ext>
            </a:extLst>
          </p:cNvPr>
          <p:cNvSpPr/>
          <p:nvPr userDrawn="1"/>
        </p:nvSpPr>
        <p:spPr bwMode="ltGray">
          <a:xfrm>
            <a:off x="9255754" y="1605286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1536" y="1107281"/>
                </a:moveTo>
                <a:lnTo>
                  <a:pt x="7144" y="1574006"/>
                </a:lnTo>
                <a:lnTo>
                  <a:pt x="7144" y="473869"/>
                </a:lnTo>
                <a:lnTo>
                  <a:pt x="861536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4" name="Freeform: Shape 31">
            <a:extLst>
              <a:ext uri="{FF2B5EF4-FFF2-40B4-BE49-F238E27FC236}">
                <a16:creationId xmlns:a16="http://schemas.microsoft.com/office/drawing/2014/main" id="{974C5BDE-DCF4-490D-9115-625FB2D4004B}"/>
              </a:ext>
            </a:extLst>
          </p:cNvPr>
          <p:cNvSpPr/>
          <p:nvPr userDrawn="1"/>
        </p:nvSpPr>
        <p:spPr bwMode="ltGray">
          <a:xfrm>
            <a:off x="9261882" y="1210071"/>
            <a:ext cx="2200151" cy="2147333"/>
          </a:xfrm>
          <a:custGeom>
            <a:avLst/>
            <a:gdLst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646487 w 2564131"/>
              <a:gd name="connsiteY7" fmla="*/ 2000030 h 2502221"/>
              <a:gd name="connsiteX8" fmla="*/ 854393 w 2564131"/>
              <a:gd name="connsiteY8" fmla="*/ 1567818 h 2502221"/>
              <a:gd name="connsiteX9" fmla="*/ 1709739 w 2564131"/>
              <a:gd name="connsiteY9" fmla="*/ 0 h 2502221"/>
              <a:gd name="connsiteX10" fmla="*/ 2564131 w 2564131"/>
              <a:gd name="connsiteY10" fmla="*/ 467677 h 2502221"/>
              <a:gd name="connsiteX11" fmla="*/ 1709739 w 2564131"/>
              <a:gd name="connsiteY11" fmla="*/ 934402 h 2502221"/>
              <a:gd name="connsiteX12" fmla="*/ 854393 w 2564131"/>
              <a:gd name="connsiteY12" fmla="*/ 467677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1139551 w 2564131"/>
              <a:gd name="connsiteY8" fmla="*/ 1721386 h 2502221"/>
              <a:gd name="connsiteX9" fmla="*/ 854393 w 2564131"/>
              <a:gd name="connsiteY9" fmla="*/ 1567818 h 2502221"/>
              <a:gd name="connsiteX10" fmla="*/ 854393 w 2564131"/>
              <a:gd name="connsiteY10" fmla="*/ 467680 h 2502221"/>
              <a:gd name="connsiteX11" fmla="*/ 1709739 w 2564131"/>
              <a:gd name="connsiteY11" fmla="*/ 0 h 2502221"/>
              <a:gd name="connsiteX12" fmla="*/ 2564131 w 2564131"/>
              <a:gd name="connsiteY12" fmla="*/ 467677 h 2502221"/>
              <a:gd name="connsiteX13" fmla="*/ 1709739 w 2564131"/>
              <a:gd name="connsiteY13" fmla="*/ 934402 h 2502221"/>
              <a:gd name="connsiteX14" fmla="*/ 854393 w 2564131"/>
              <a:gd name="connsiteY14" fmla="*/ 467677 h 2502221"/>
              <a:gd name="connsiteX15" fmla="*/ 1709739 w 2564131"/>
              <a:gd name="connsiteY15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139551 w 2564131"/>
              <a:gd name="connsiteY7" fmla="*/ 1721386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854393 w 2564131"/>
              <a:gd name="connsiteY7" fmla="*/ 1567818 h 2502221"/>
              <a:gd name="connsiteX8" fmla="*/ 854393 w 2564131"/>
              <a:gd name="connsiteY8" fmla="*/ 467680 h 2502221"/>
              <a:gd name="connsiteX9" fmla="*/ 1709739 w 2564131"/>
              <a:gd name="connsiteY9" fmla="*/ 0 h 2502221"/>
              <a:gd name="connsiteX10" fmla="*/ 2564131 w 2564131"/>
              <a:gd name="connsiteY10" fmla="*/ 467677 h 2502221"/>
              <a:gd name="connsiteX11" fmla="*/ 1709739 w 2564131"/>
              <a:gd name="connsiteY11" fmla="*/ 934402 h 2502221"/>
              <a:gd name="connsiteX12" fmla="*/ 854393 w 2564131"/>
              <a:gd name="connsiteY12" fmla="*/ 467677 h 2502221"/>
              <a:gd name="connsiteX13" fmla="*/ 1709739 w 2564131"/>
              <a:gd name="connsiteY13" fmla="*/ 0 h 250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64131" h="2502221">
                <a:moveTo>
                  <a:pt x="854393" y="467680"/>
                </a:moveTo>
                <a:lnTo>
                  <a:pt x="1709737" y="934405"/>
                </a:lnTo>
                <a:lnTo>
                  <a:pt x="1709737" y="2034543"/>
                </a:lnTo>
                <a:cubicBezTo>
                  <a:pt x="1709738" y="2034543"/>
                  <a:pt x="1709738" y="2034544"/>
                  <a:pt x="1709739" y="2034544"/>
                </a:cubicBezTo>
                <a:lnTo>
                  <a:pt x="854393" y="2502221"/>
                </a:lnTo>
                <a:lnTo>
                  <a:pt x="0" y="2034544"/>
                </a:lnTo>
                <a:lnTo>
                  <a:pt x="854393" y="1567819"/>
                </a:lnTo>
                <a:lnTo>
                  <a:pt x="854393" y="1567818"/>
                </a:lnTo>
                <a:lnTo>
                  <a:pt x="854393" y="467680"/>
                </a:lnTo>
                <a:close/>
                <a:moveTo>
                  <a:pt x="1709739" y="0"/>
                </a:moveTo>
                <a:lnTo>
                  <a:pt x="2564131" y="467677"/>
                </a:lnTo>
                <a:lnTo>
                  <a:pt x="1709739" y="934402"/>
                </a:lnTo>
                <a:lnTo>
                  <a:pt x="854393" y="467677"/>
                </a:lnTo>
                <a:lnTo>
                  <a:pt x="1709739" y="0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9" name="Freeform: Shape 32">
            <a:extLst>
              <a:ext uri="{FF2B5EF4-FFF2-40B4-BE49-F238E27FC236}">
                <a16:creationId xmlns:a16="http://schemas.microsoft.com/office/drawing/2014/main" id="{F5AAE97F-26E6-4FFA-B936-94C02544A6B1}"/>
              </a:ext>
            </a:extLst>
          </p:cNvPr>
          <p:cNvSpPr/>
          <p:nvPr userDrawn="1"/>
        </p:nvSpPr>
        <p:spPr bwMode="ltGray">
          <a:xfrm>
            <a:off x="10722795" y="2549394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1536" y="1107281"/>
                </a:moveTo>
                <a:lnTo>
                  <a:pt x="7144" y="1574959"/>
                </a:lnTo>
                <a:lnTo>
                  <a:pt x="7144" y="473869"/>
                </a:lnTo>
                <a:lnTo>
                  <a:pt x="861536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40" name="Freeform: Shape 33">
            <a:extLst>
              <a:ext uri="{FF2B5EF4-FFF2-40B4-BE49-F238E27FC236}">
                <a16:creationId xmlns:a16="http://schemas.microsoft.com/office/drawing/2014/main" id="{50BBBB69-96E4-4A53-8128-7995A2132263}"/>
              </a:ext>
            </a:extLst>
          </p:cNvPr>
          <p:cNvSpPr/>
          <p:nvPr userDrawn="1"/>
        </p:nvSpPr>
        <p:spPr bwMode="ltGray">
          <a:xfrm>
            <a:off x="11455906" y="2549394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7144" y="1107281"/>
                </a:moveTo>
                <a:lnTo>
                  <a:pt x="862489" y="1574959"/>
                </a:lnTo>
                <a:lnTo>
                  <a:pt x="862489" y="473869"/>
                </a:lnTo>
                <a:lnTo>
                  <a:pt x="7144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41" name="Freeform: Shape 34">
            <a:extLst>
              <a:ext uri="{FF2B5EF4-FFF2-40B4-BE49-F238E27FC236}">
                <a16:creationId xmlns:a16="http://schemas.microsoft.com/office/drawing/2014/main" id="{7E03D7DC-991B-4DC4-BDE1-2A1F78380A7A}"/>
              </a:ext>
            </a:extLst>
          </p:cNvPr>
          <p:cNvSpPr/>
          <p:nvPr userDrawn="1"/>
        </p:nvSpPr>
        <p:spPr bwMode="ltGray">
          <a:xfrm>
            <a:off x="10722795" y="3493496"/>
            <a:ext cx="1479299" cy="809234"/>
          </a:xfrm>
          <a:custGeom>
            <a:avLst/>
            <a:gdLst/>
            <a:ahLst/>
            <a:cxnLst/>
            <a:rect l="0" t="0" r="0" b="0"/>
            <a:pathLst>
              <a:path w="1724025" h="942975">
                <a:moveTo>
                  <a:pt x="861536" y="7144"/>
                </a:moveTo>
                <a:lnTo>
                  <a:pt x="7144" y="474821"/>
                </a:lnTo>
                <a:lnTo>
                  <a:pt x="861536" y="941546"/>
                </a:lnTo>
                <a:lnTo>
                  <a:pt x="1716881" y="474821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42" name="Freeform: Shape 23">
            <a:extLst>
              <a:ext uri="{FF2B5EF4-FFF2-40B4-BE49-F238E27FC236}">
                <a16:creationId xmlns:a16="http://schemas.microsoft.com/office/drawing/2014/main" id="{1B376174-11FF-482F-BAC8-E2BEAE3965C5}"/>
              </a:ext>
            </a:extLst>
          </p:cNvPr>
          <p:cNvSpPr/>
          <p:nvPr userDrawn="1"/>
        </p:nvSpPr>
        <p:spPr bwMode="ltGray">
          <a:xfrm flipH="1">
            <a:off x="11458362" y="1605286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2489" y="1107281"/>
                </a:moveTo>
                <a:lnTo>
                  <a:pt x="7144" y="1574959"/>
                </a:lnTo>
                <a:lnTo>
                  <a:pt x="7144" y="473869"/>
                </a:lnTo>
                <a:lnTo>
                  <a:pt x="862489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cxnSp>
        <p:nvCxnSpPr>
          <p:cNvPr id="43" name="Straight Connector 39">
            <a:extLst>
              <a:ext uri="{FF2B5EF4-FFF2-40B4-BE49-F238E27FC236}">
                <a16:creationId xmlns:a16="http://schemas.microsoft.com/office/drawing/2014/main" id="{DCDCF043-04E1-4E44-B961-FC8B130C00E8}"/>
              </a:ext>
            </a:extLst>
          </p:cNvPr>
          <p:cNvCxnSpPr/>
          <p:nvPr userDrawn="1"/>
        </p:nvCxnSpPr>
        <p:spPr bwMode="ltGray">
          <a:xfrm>
            <a:off x="9995407" y="2555525"/>
            <a:ext cx="733109" cy="400531"/>
          </a:xfrm>
          <a:prstGeom prst="line">
            <a:avLst/>
          </a:pr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4" name="Freeform: Shape 35">
            <a:extLst>
              <a:ext uri="{FF2B5EF4-FFF2-40B4-BE49-F238E27FC236}">
                <a16:creationId xmlns:a16="http://schemas.microsoft.com/office/drawing/2014/main" id="{B10D838C-4D0D-4D52-921B-233F5906D1BD}"/>
              </a:ext>
            </a:extLst>
          </p:cNvPr>
          <p:cNvSpPr/>
          <p:nvPr userDrawn="1"/>
        </p:nvSpPr>
        <p:spPr bwMode="ltGray">
          <a:xfrm flipH="1">
            <a:off x="8327710" y="-452023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1536" y="1107281"/>
                </a:moveTo>
                <a:lnTo>
                  <a:pt x="7144" y="1574959"/>
                </a:lnTo>
                <a:lnTo>
                  <a:pt x="7144" y="474821"/>
                </a:lnTo>
                <a:lnTo>
                  <a:pt x="861536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45" name="Freeform: Shape 36">
            <a:extLst>
              <a:ext uri="{FF2B5EF4-FFF2-40B4-BE49-F238E27FC236}">
                <a16:creationId xmlns:a16="http://schemas.microsoft.com/office/drawing/2014/main" id="{E5BBFB7A-6420-4683-95D9-DF6ED7E5E0F4}"/>
              </a:ext>
            </a:extLst>
          </p:cNvPr>
          <p:cNvSpPr/>
          <p:nvPr userDrawn="1"/>
        </p:nvSpPr>
        <p:spPr bwMode="ltGray">
          <a:xfrm flipH="1">
            <a:off x="7594600" y="-452023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7144" y="1107281"/>
                </a:moveTo>
                <a:lnTo>
                  <a:pt x="862489" y="1574959"/>
                </a:lnTo>
                <a:lnTo>
                  <a:pt x="862489" y="474821"/>
                </a:lnTo>
                <a:lnTo>
                  <a:pt x="7144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46" name="Freeform: Shape 37">
            <a:extLst>
              <a:ext uri="{FF2B5EF4-FFF2-40B4-BE49-F238E27FC236}">
                <a16:creationId xmlns:a16="http://schemas.microsoft.com/office/drawing/2014/main" id="{6855DDF6-4609-484A-BBC2-43A5E0744853}"/>
              </a:ext>
            </a:extLst>
          </p:cNvPr>
          <p:cNvSpPr/>
          <p:nvPr userDrawn="1"/>
        </p:nvSpPr>
        <p:spPr bwMode="ltGray">
          <a:xfrm flipH="1">
            <a:off x="7592145" y="492084"/>
            <a:ext cx="1479299" cy="809235"/>
          </a:xfrm>
          <a:custGeom>
            <a:avLst/>
            <a:gdLst/>
            <a:ahLst/>
            <a:cxnLst/>
            <a:rect l="0" t="0" r="0" b="0"/>
            <a:pathLst>
              <a:path w="1724025" h="942975">
                <a:moveTo>
                  <a:pt x="861536" y="7144"/>
                </a:moveTo>
                <a:lnTo>
                  <a:pt x="7144" y="474821"/>
                </a:lnTo>
                <a:lnTo>
                  <a:pt x="861536" y="941546"/>
                </a:lnTo>
                <a:lnTo>
                  <a:pt x="1716881" y="474821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9712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18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291071"/>
            <a:ext cx="11704637" cy="899665"/>
          </a:xfrm>
        </p:spPr>
        <p:txBody>
          <a:bodyPr anchor="ctr" anchorCtr="0"/>
          <a:lstStyle>
            <a:lvl1pPr algn="ctr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grpSp>
        <p:nvGrpSpPr>
          <p:cNvPr id="3" name="Group 672">
            <a:extLst>
              <a:ext uri="{FF2B5EF4-FFF2-40B4-BE49-F238E27FC236}">
                <a16:creationId xmlns:a16="http://schemas.microsoft.com/office/drawing/2014/main" id="{7A1163F7-42EA-4ED7-A9B3-284851B6D1D4}"/>
              </a:ext>
            </a:extLst>
          </p:cNvPr>
          <p:cNvGrpSpPr/>
          <p:nvPr userDrawn="1"/>
        </p:nvGrpSpPr>
        <p:grpSpPr>
          <a:xfrm>
            <a:off x="865" y="3852614"/>
            <a:ext cx="12186479" cy="3971188"/>
            <a:chOff x="0" y="3753404"/>
            <a:chExt cx="12188206" cy="3971188"/>
          </a:xfrm>
        </p:grpSpPr>
        <p:sp>
          <p:nvSpPr>
            <p:cNvPr id="4" name="Freeform: Shape 26">
              <a:extLst>
                <a:ext uri="{FF2B5EF4-FFF2-40B4-BE49-F238E27FC236}">
                  <a16:creationId xmlns:a16="http://schemas.microsoft.com/office/drawing/2014/main" id="{07290103-77F5-4CEC-8E1A-5689894853FB}"/>
                </a:ext>
              </a:extLst>
            </p:cNvPr>
            <p:cNvSpPr/>
            <p:nvPr/>
          </p:nvSpPr>
          <p:spPr bwMode="ltGray">
            <a:xfrm>
              <a:off x="8507413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8234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6" name="Freeform: Shape 27">
              <a:extLst>
                <a:ext uri="{FF2B5EF4-FFF2-40B4-BE49-F238E27FC236}">
                  <a16:creationId xmlns:a16="http://schemas.microsoft.com/office/drawing/2014/main" id="{D7550110-7EA3-494A-ACF0-2B26D7B257F0}"/>
                </a:ext>
              </a:extLst>
            </p:cNvPr>
            <p:cNvSpPr/>
            <p:nvPr/>
          </p:nvSpPr>
          <p:spPr bwMode="ltGray">
            <a:xfrm>
              <a:off x="9241444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8234"/>
                  </a:moveTo>
                  <a:lnTo>
                    <a:pt x="861536" y="1574959"/>
                  </a:lnTo>
                  <a:lnTo>
                    <a:pt x="861536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F1FC46C1-B4C4-4AAC-9721-C03058F35875}"/>
                </a:ext>
              </a:extLst>
            </p:cNvPr>
            <p:cNvSpPr/>
            <p:nvPr/>
          </p:nvSpPr>
          <p:spPr bwMode="ltGray">
            <a:xfrm>
              <a:off x="8513545" y="6444311"/>
              <a:ext cx="1467248" cy="400530"/>
            </a:xfrm>
            <a:custGeom>
              <a:avLst/>
              <a:gdLst>
                <a:gd name="connsiteX0" fmla="*/ 855345 w 1709736"/>
                <a:gd name="connsiteY0" fmla="*/ 934403 h 1040954"/>
                <a:gd name="connsiteX1" fmla="*/ 1709737 w 1709736"/>
                <a:gd name="connsiteY1" fmla="*/ 466725 h 1040954"/>
                <a:gd name="connsiteX2" fmla="*/ 855345 w 1709736"/>
                <a:gd name="connsiteY2" fmla="*/ 0 h 1040954"/>
                <a:gd name="connsiteX3" fmla="*/ 0 w 1709736"/>
                <a:gd name="connsiteY3" fmla="*/ 466725 h 1040954"/>
                <a:gd name="connsiteX4" fmla="*/ 961897 w 1709736"/>
                <a:gd name="connsiteY4" fmla="*/ 1040955 h 1040954"/>
                <a:gd name="connsiteX0" fmla="*/ 855345 w 1709737"/>
                <a:gd name="connsiteY0" fmla="*/ 934403 h 934403"/>
                <a:gd name="connsiteX1" fmla="*/ 1709737 w 1709737"/>
                <a:gd name="connsiteY1" fmla="*/ 466725 h 934403"/>
                <a:gd name="connsiteX2" fmla="*/ 855345 w 1709737"/>
                <a:gd name="connsiteY2" fmla="*/ 0 h 934403"/>
                <a:gd name="connsiteX3" fmla="*/ 0 w 1709737"/>
                <a:gd name="connsiteY3" fmla="*/ 466725 h 934403"/>
                <a:gd name="connsiteX0" fmla="*/ 1709737 w 1709737"/>
                <a:gd name="connsiteY0" fmla="*/ 466725 h 466725"/>
                <a:gd name="connsiteX1" fmla="*/ 855345 w 1709737"/>
                <a:gd name="connsiteY1" fmla="*/ 0 h 466725"/>
                <a:gd name="connsiteX2" fmla="*/ 0 w 1709737"/>
                <a:gd name="connsiteY2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9737" h="466725">
                  <a:moveTo>
                    <a:pt x="1709737" y="466725"/>
                  </a:moveTo>
                  <a:lnTo>
                    <a:pt x="855345" y="0"/>
                  </a:lnTo>
                  <a:lnTo>
                    <a:pt x="0" y="466725"/>
                  </a:lnTo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8" name="Freeform: Shape 29">
              <a:extLst>
                <a:ext uri="{FF2B5EF4-FFF2-40B4-BE49-F238E27FC236}">
                  <a16:creationId xmlns:a16="http://schemas.microsoft.com/office/drawing/2014/main" id="{C1705EC1-DC30-40DC-948C-972D10398BA4}"/>
                </a:ext>
              </a:extLst>
            </p:cNvPr>
            <p:cNvSpPr/>
            <p:nvPr/>
          </p:nvSpPr>
          <p:spPr bwMode="ltGray">
            <a:xfrm>
              <a:off x="9241444" y="4148621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006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9" name="Freeform: Shape 31">
              <a:extLst>
                <a:ext uri="{FF2B5EF4-FFF2-40B4-BE49-F238E27FC236}">
                  <a16:creationId xmlns:a16="http://schemas.microsoft.com/office/drawing/2014/main" id="{1FC314A8-C8AB-47D9-896B-0C39B33779BB}"/>
                </a:ext>
              </a:extLst>
            </p:cNvPr>
            <p:cNvSpPr/>
            <p:nvPr/>
          </p:nvSpPr>
          <p:spPr bwMode="ltGray">
            <a:xfrm>
              <a:off x="9247573" y="3753404"/>
              <a:ext cx="2200463" cy="2147333"/>
            </a:xfrm>
            <a:custGeom>
              <a:avLst/>
              <a:gdLst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646487 w 2564131"/>
                <a:gd name="connsiteY7" fmla="*/ 2000030 h 2502221"/>
                <a:gd name="connsiteX8" fmla="*/ 854393 w 2564131"/>
                <a:gd name="connsiteY8" fmla="*/ 1567818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1139551 w 2564131"/>
                <a:gd name="connsiteY8" fmla="*/ 1721386 h 2502221"/>
                <a:gd name="connsiteX9" fmla="*/ 854393 w 2564131"/>
                <a:gd name="connsiteY9" fmla="*/ 1567818 h 2502221"/>
                <a:gd name="connsiteX10" fmla="*/ 854393 w 2564131"/>
                <a:gd name="connsiteY10" fmla="*/ 467680 h 2502221"/>
                <a:gd name="connsiteX11" fmla="*/ 1709739 w 2564131"/>
                <a:gd name="connsiteY11" fmla="*/ 0 h 2502221"/>
                <a:gd name="connsiteX12" fmla="*/ 2564131 w 2564131"/>
                <a:gd name="connsiteY12" fmla="*/ 467677 h 2502221"/>
                <a:gd name="connsiteX13" fmla="*/ 1709739 w 2564131"/>
                <a:gd name="connsiteY13" fmla="*/ 934402 h 2502221"/>
                <a:gd name="connsiteX14" fmla="*/ 854393 w 2564131"/>
                <a:gd name="connsiteY14" fmla="*/ 467677 h 2502221"/>
                <a:gd name="connsiteX15" fmla="*/ 1709739 w 2564131"/>
                <a:gd name="connsiteY15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139551 w 2564131"/>
                <a:gd name="connsiteY7" fmla="*/ 1721386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854393 w 2564131"/>
                <a:gd name="connsiteY7" fmla="*/ 1567818 h 2502221"/>
                <a:gd name="connsiteX8" fmla="*/ 854393 w 2564131"/>
                <a:gd name="connsiteY8" fmla="*/ 467680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13" fmla="*/ 1709739 w 2564131"/>
                <a:gd name="connsiteY13" fmla="*/ 0 h 250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131" h="2502221">
                  <a:moveTo>
                    <a:pt x="854393" y="467680"/>
                  </a:moveTo>
                  <a:lnTo>
                    <a:pt x="1709737" y="934405"/>
                  </a:lnTo>
                  <a:lnTo>
                    <a:pt x="1709737" y="2034543"/>
                  </a:lnTo>
                  <a:cubicBezTo>
                    <a:pt x="1709738" y="2034543"/>
                    <a:pt x="1709738" y="2034544"/>
                    <a:pt x="1709739" y="2034544"/>
                  </a:cubicBezTo>
                  <a:lnTo>
                    <a:pt x="854393" y="2502221"/>
                  </a:lnTo>
                  <a:lnTo>
                    <a:pt x="0" y="2034544"/>
                  </a:lnTo>
                  <a:lnTo>
                    <a:pt x="854393" y="1567819"/>
                  </a:lnTo>
                  <a:lnTo>
                    <a:pt x="854393" y="1567818"/>
                  </a:lnTo>
                  <a:lnTo>
                    <a:pt x="854393" y="467680"/>
                  </a:lnTo>
                  <a:close/>
                  <a:moveTo>
                    <a:pt x="1709739" y="0"/>
                  </a:moveTo>
                  <a:lnTo>
                    <a:pt x="2564131" y="467677"/>
                  </a:lnTo>
                  <a:lnTo>
                    <a:pt x="1709739" y="934402"/>
                  </a:lnTo>
                  <a:lnTo>
                    <a:pt x="854393" y="467677"/>
                  </a:lnTo>
                  <a:lnTo>
                    <a:pt x="1709739" y="0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0" name="Freeform: Shape 32">
              <a:extLst>
                <a:ext uri="{FF2B5EF4-FFF2-40B4-BE49-F238E27FC236}">
                  <a16:creationId xmlns:a16="http://schemas.microsoft.com/office/drawing/2014/main" id="{30B13944-3186-4E65-8386-1FA821C3BFE3}"/>
                </a:ext>
              </a:extLst>
            </p:cNvPr>
            <p:cNvSpPr/>
            <p:nvPr/>
          </p:nvSpPr>
          <p:spPr bwMode="ltGray">
            <a:xfrm>
              <a:off x="10708694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1" name="Freeform: Shape 33">
              <a:extLst>
                <a:ext uri="{FF2B5EF4-FFF2-40B4-BE49-F238E27FC236}">
                  <a16:creationId xmlns:a16="http://schemas.microsoft.com/office/drawing/2014/main" id="{1AC6DF8E-78CA-42DA-8EE4-1A5C79DD1A22}"/>
                </a:ext>
              </a:extLst>
            </p:cNvPr>
            <p:cNvSpPr/>
            <p:nvPr/>
          </p:nvSpPr>
          <p:spPr bwMode="ltGray">
            <a:xfrm>
              <a:off x="11441908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2" name="Freeform: Shape 34">
              <a:extLst>
                <a:ext uri="{FF2B5EF4-FFF2-40B4-BE49-F238E27FC236}">
                  <a16:creationId xmlns:a16="http://schemas.microsoft.com/office/drawing/2014/main" id="{A0CDB11D-4834-43CD-836E-81C8E4FC9D63}"/>
                </a:ext>
              </a:extLst>
            </p:cNvPr>
            <p:cNvSpPr/>
            <p:nvPr/>
          </p:nvSpPr>
          <p:spPr bwMode="ltGray">
            <a:xfrm>
              <a:off x="10708694" y="6036831"/>
              <a:ext cx="1479509" cy="809234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3" name="Freeform: Shape 23">
              <a:extLst>
                <a:ext uri="{FF2B5EF4-FFF2-40B4-BE49-F238E27FC236}">
                  <a16:creationId xmlns:a16="http://schemas.microsoft.com/office/drawing/2014/main" id="{AD9F6D03-F1FC-4AA5-9D62-31A2FFADDE57}"/>
                </a:ext>
              </a:extLst>
            </p:cNvPr>
            <p:cNvSpPr/>
            <p:nvPr/>
          </p:nvSpPr>
          <p:spPr bwMode="ltGray">
            <a:xfrm flipH="1">
              <a:off x="11444366" y="4148621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4" name="Freeform: Shape 24">
              <a:extLst>
                <a:ext uri="{FF2B5EF4-FFF2-40B4-BE49-F238E27FC236}">
                  <a16:creationId xmlns:a16="http://schemas.microsoft.com/office/drawing/2014/main" id="{AAA1CF1F-ABBC-42DE-8A10-F86004A0FD54}"/>
                </a:ext>
              </a:extLst>
            </p:cNvPr>
            <p:cNvSpPr/>
            <p:nvPr/>
          </p:nvSpPr>
          <p:spPr bwMode="ltGray">
            <a:xfrm flipH="1">
              <a:off x="2202919" y="5967762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1536" y="1574959"/>
                  </a:lnTo>
                  <a:lnTo>
                    <a:pt x="861536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5" name="Freeform: Shape 30">
              <a:extLst>
                <a:ext uri="{FF2B5EF4-FFF2-40B4-BE49-F238E27FC236}">
                  <a16:creationId xmlns:a16="http://schemas.microsoft.com/office/drawing/2014/main" id="{FE1E4704-76C9-44E6-B0AF-9716B8F8FC89}"/>
                </a:ext>
              </a:extLst>
            </p:cNvPr>
            <p:cNvSpPr/>
            <p:nvPr/>
          </p:nvSpPr>
          <p:spPr bwMode="ltGray">
            <a:xfrm flipH="1">
              <a:off x="1469704" y="5967762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6" name="Freeform: Shape 35">
              <a:extLst>
                <a:ext uri="{FF2B5EF4-FFF2-40B4-BE49-F238E27FC236}">
                  <a16:creationId xmlns:a16="http://schemas.microsoft.com/office/drawing/2014/main" id="{D897D9DC-B9C2-4A50-A48D-82D632196487}"/>
                </a:ext>
              </a:extLst>
            </p:cNvPr>
            <p:cNvSpPr/>
            <p:nvPr/>
          </p:nvSpPr>
          <p:spPr bwMode="ltGray">
            <a:xfrm flipH="1">
              <a:off x="735669" y="4622310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291378D5-A09D-4699-8D4A-B696E0D8F994}"/>
                </a:ext>
              </a:extLst>
            </p:cNvPr>
            <p:cNvSpPr/>
            <p:nvPr/>
          </p:nvSpPr>
          <p:spPr bwMode="ltGray">
            <a:xfrm flipH="1">
              <a:off x="2455" y="4622310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E7BF1E08-4F98-4D9B-8A46-5775EC7D12DE}"/>
                </a:ext>
              </a:extLst>
            </p:cNvPr>
            <p:cNvSpPr/>
            <p:nvPr/>
          </p:nvSpPr>
          <p:spPr bwMode="ltGray">
            <a:xfrm flipH="1">
              <a:off x="0" y="5566416"/>
              <a:ext cx="1479509" cy="809235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cxnSp>
          <p:nvCxnSpPr>
            <p:cNvPr id="19" name="Straight Connector 39">
              <a:extLst>
                <a:ext uri="{FF2B5EF4-FFF2-40B4-BE49-F238E27FC236}">
                  <a16:creationId xmlns:a16="http://schemas.microsoft.com/office/drawing/2014/main" id="{E558EFE7-7C21-4444-89B6-1285F2821A5B}"/>
                </a:ext>
              </a:extLst>
            </p:cNvPr>
            <p:cNvCxnSpPr/>
            <p:nvPr/>
          </p:nvCxnSpPr>
          <p:spPr bwMode="ltGray">
            <a:xfrm>
              <a:off x="9981203" y="5098858"/>
              <a:ext cx="733213" cy="400531"/>
            </a:xfrm>
            <a:prstGeom prst="line">
              <a:avLst/>
            </a:pr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92F90D7-0B01-4DC2-AE6A-4824846D2A37}"/>
                </a:ext>
              </a:extLst>
            </p:cNvPr>
            <p:cNvGrpSpPr/>
            <p:nvPr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4" name="Freeform: Shape 17">
                <a:extLst>
                  <a:ext uri="{FF2B5EF4-FFF2-40B4-BE49-F238E27FC236}">
                    <a16:creationId xmlns:a16="http://schemas.microsoft.com/office/drawing/2014/main" id="{60875230-882E-4204-97DB-E8B6A5C59A0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5" name="Freeform: Shape 18">
                <a:extLst>
                  <a:ext uri="{FF2B5EF4-FFF2-40B4-BE49-F238E27FC236}">
                    <a16:creationId xmlns:a16="http://schemas.microsoft.com/office/drawing/2014/main" id="{106999E2-D3F9-467F-92A0-90F5D9F27E2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6" name="Freeform: Shape 19">
                <a:extLst>
                  <a:ext uri="{FF2B5EF4-FFF2-40B4-BE49-F238E27FC236}">
                    <a16:creationId xmlns:a16="http://schemas.microsoft.com/office/drawing/2014/main" id="{82D7B133-238A-4251-AA71-2D9FE10DA2F6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1" name="Group 671">
              <a:extLst>
                <a:ext uri="{FF2B5EF4-FFF2-40B4-BE49-F238E27FC236}">
                  <a16:creationId xmlns:a16="http://schemas.microsoft.com/office/drawing/2014/main" id="{35D8DF17-4137-4B7A-B536-275864A3DB8C}"/>
                </a:ext>
              </a:extLst>
            </p:cNvPr>
            <p:cNvGrpSpPr/>
            <p:nvPr/>
          </p:nvGrpSpPr>
          <p:grpSpPr>
            <a:xfrm>
              <a:off x="2206716" y="5577259"/>
              <a:ext cx="2940633" cy="2147333"/>
              <a:chOff x="9399973" y="3905804"/>
              <a:chExt cx="2940633" cy="2147333"/>
            </a:xfrm>
          </p:grpSpPr>
          <p:sp>
            <p:nvSpPr>
              <p:cNvPr id="22" name="Freeform: Shape 46">
                <a:extLst>
                  <a:ext uri="{FF2B5EF4-FFF2-40B4-BE49-F238E27FC236}">
                    <a16:creationId xmlns:a16="http://schemas.microsoft.com/office/drawing/2014/main" id="{53B31A32-F6FE-4898-88D6-F7B56EF39208}"/>
                  </a:ext>
                </a:extLst>
              </p:cNvPr>
              <p:cNvSpPr/>
              <p:nvPr/>
            </p:nvSpPr>
            <p:spPr bwMode="ltGray">
              <a:xfrm>
                <a:off x="9399973" y="39058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3" name="Freeform: Shape 47">
                <a:extLst>
                  <a:ext uri="{FF2B5EF4-FFF2-40B4-BE49-F238E27FC236}">
                    <a16:creationId xmlns:a16="http://schemas.microsoft.com/office/drawing/2014/main" id="{5C15C182-96B6-49E0-B5BD-179074D94F73}"/>
                  </a:ext>
                </a:extLst>
              </p:cNvPr>
              <p:cNvSpPr/>
              <p:nvPr/>
            </p:nvSpPr>
            <p:spPr bwMode="ltGray">
              <a:xfrm flipH="1">
                <a:off x="11596766" y="43010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4156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19249" y="1463676"/>
            <a:ext cx="11158587" cy="482739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20CA47D-28CA-4C28-B51F-2FFD923D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91071"/>
            <a:ext cx="11704637" cy="899665"/>
          </a:xfrm>
        </p:spPr>
        <p:txBody>
          <a:bodyPr anchor="ctr" anchorCtr="0"/>
          <a:lstStyle>
            <a:lvl1pPr algn="ctr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ブランク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113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2"/>
            <a:ext cx="11655840" cy="6153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976499"/>
            <a:ext cx="12192000" cy="588964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endParaRPr lang="en-US" sz="13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3" cy="1804340"/>
          </a:xfrm>
          <a:solidFill>
            <a:srgbClr val="E6E6E6"/>
          </a:solidFill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 marL="254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4298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5988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7727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6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クロージング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166232" y="6116798"/>
            <a:ext cx="11653523" cy="3360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07571" rIns="134464" bIns="107571" numCol="1" anchor="ctr" anchorCtr="0" compatLnSpc="1">
            <a:prstTxWarp prst="textNoShape">
              <a:avLst/>
            </a:prstTxWarp>
            <a:spAutoFit/>
          </a:bodyPr>
          <a:lstStyle/>
          <a:p>
            <a:pPr defTabSz="685443" eaLnBrk="0" hangingPunct="0"/>
            <a:r>
              <a:rPr lang="en-US" sz="772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© 2019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639" y="110683"/>
            <a:ext cx="1989796" cy="732038"/>
          </a:xfrm>
          <a:prstGeom prst="rect">
            <a:avLst/>
          </a:prstGeom>
        </p:spPr>
      </p:pic>
      <p:sp>
        <p:nvSpPr>
          <p:cNvPr id="4" name="正方形/長方形 3"/>
          <p:cNvSpPr/>
          <p:nvPr userDrawn="1"/>
        </p:nvSpPr>
        <p:spPr>
          <a:xfrm>
            <a:off x="238002" y="6461316"/>
            <a:ext cx="10587695" cy="205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735" dirty="0">
                <a:solidFill>
                  <a:schemeClr val="bg1"/>
                </a:solidFill>
                <a:latin typeface="+mn-lt"/>
                <a:ea typeface="+mn-ea"/>
              </a:rPr>
              <a:t>本情報の内容（添付文書、リンク先などを含む）は、作成日時点でのものであり、予告なく変更される場合があります。</a:t>
            </a:r>
          </a:p>
        </p:txBody>
      </p:sp>
    </p:spTree>
    <p:extLst>
      <p:ext uri="{BB962C8B-B14F-4D97-AF65-F5344CB8AC3E}">
        <p14:creationId xmlns:p14="http://schemas.microsoft.com/office/powerpoint/2010/main" val="467897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276761"/>
            <a:ext cx="11653521" cy="188359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0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</p:sldLayoutIdLst>
  <p:transition>
    <p:fade/>
  </p:transition>
  <p:txStyles>
    <p:titleStyle>
      <a:lvl1pPr algn="l" defTabSz="685775" rtl="0" eaLnBrk="1" latinLnBrk="0" hangingPunct="1">
        <a:lnSpc>
          <a:spcPct val="90000"/>
        </a:lnSpc>
        <a:spcBef>
          <a:spcPct val="0"/>
        </a:spcBef>
        <a:buNone/>
        <a:defRPr kumimoji="1"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Segoe UI" pitchFamily="34" charset="0"/>
        </a:defRPr>
      </a:lvl1pPr>
    </p:titleStyle>
    <p:bodyStyle>
      <a:lvl1pPr marL="252109" marR="0" indent="-252109" algn="l" defTabSz="685775" rtl="0" eaLnBrk="1" fontAlgn="auto" latinLnBrk="0" hangingPunct="1">
        <a:lnSpc>
          <a:spcPct val="100000"/>
        </a:lnSpc>
        <a:spcBef>
          <a:spcPts val="441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29518" marR="0" indent="-177410" algn="l" defTabSz="685775" rtl="0" eaLnBrk="1" fontAlgn="auto" latinLnBrk="0" hangingPunct="1">
        <a:lnSpc>
          <a:spcPct val="100000"/>
        </a:lnSpc>
        <a:spcBef>
          <a:spcPts val="441"/>
        </a:spcBef>
        <a:spcAft>
          <a:spcPts val="0"/>
        </a:spcAft>
        <a:buClrTx/>
        <a:buSzPct val="90000"/>
        <a:buFont typeface="Arial" pitchFamily="34" charset="0"/>
        <a:buChar char="•"/>
        <a:tabLst>
          <a:tab pos="992094" algn="l"/>
        </a:tabLst>
        <a:defRPr kumimoji="1"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54" marR="0" indent="-168073" algn="l" defTabSz="685775" rtl="0" eaLnBrk="1" fontAlgn="auto" latinLnBrk="0" hangingPunct="1">
        <a:lnSpc>
          <a:spcPct val="100000"/>
        </a:lnSpc>
        <a:spcBef>
          <a:spcPts val="441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26" marR="0" indent="-168073" algn="l" defTabSz="685775" rtl="0" eaLnBrk="1" fontAlgn="auto" latinLnBrk="0" hangingPunct="1">
        <a:lnSpc>
          <a:spcPct val="100000"/>
        </a:lnSpc>
        <a:spcBef>
          <a:spcPts val="441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98" marR="0" indent="-168073" algn="l" defTabSz="685775" rtl="0" eaLnBrk="1" fontAlgn="auto" latinLnBrk="0" hangingPunct="1">
        <a:lnSpc>
          <a:spcPct val="100000"/>
        </a:lnSpc>
        <a:spcBef>
          <a:spcPts val="441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82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kumimoji="1"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kumimoji="1"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58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kumimoji="1"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46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kumimoji="1"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75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3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1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9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26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13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2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231">
          <p15:clr>
            <a:srgbClr val="5ACBF0"/>
          </p15:clr>
        </p15:guide>
        <p15:guide id="3" pos="999">
          <p15:clr>
            <a:srgbClr val="5ACBF0"/>
          </p15:clr>
        </p15:guide>
        <p15:guide id="4" pos="1767">
          <p15:clr>
            <a:srgbClr val="5ACBF0"/>
          </p15:clr>
        </p15:guide>
        <p15:guide id="5" pos="2535">
          <p15:clr>
            <a:srgbClr val="5ACBF0"/>
          </p15:clr>
        </p15:guide>
        <p15:guide id="6" pos="3303">
          <p15:clr>
            <a:srgbClr val="5ACBF0"/>
          </p15:clr>
        </p15:guide>
        <p15:guide id="7" pos="4071">
          <p15:clr>
            <a:srgbClr val="5ACBF0"/>
          </p15:clr>
        </p15:guide>
        <p15:guide id="8" pos="4839">
          <p15:clr>
            <a:srgbClr val="5ACBF0"/>
          </p15:clr>
        </p15:guide>
        <p15:guide id="9" pos="5607">
          <p15:clr>
            <a:srgbClr val="5ACBF0"/>
          </p15:clr>
        </p15:guide>
        <p15:guide id="10" pos="6375">
          <p15:clr>
            <a:srgbClr val="5ACBF0"/>
          </p15:clr>
        </p15:guide>
        <p15:guide id="11" pos="7143">
          <p15:clr>
            <a:srgbClr val="5ACBF0"/>
          </p15:clr>
        </p15:guide>
        <p15:guide id="12" pos="7911">
          <p15:clr>
            <a:srgbClr val="5ACBF0"/>
          </p15:clr>
        </p15:guide>
        <p15:guide id="13" pos="8679">
          <p15:clr>
            <a:srgbClr val="5ACBF0"/>
          </p15:clr>
        </p15:guide>
        <p15:guide id="14" pos="9447">
          <p15:clr>
            <a:srgbClr val="5ACBF0"/>
          </p15:clr>
        </p15:guide>
        <p15:guide id="15" pos="10215">
          <p15:clr>
            <a:srgbClr val="5ACBF0"/>
          </p15:clr>
        </p15:guide>
        <p15:guide id="16" pos="10219">
          <p15:clr>
            <a:srgbClr val="C35EA4"/>
          </p15:clr>
        </p15:guide>
        <p15:guide id="17" pos="1006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570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185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ja-jp/documentation/articles/virtual-machines-windows-classic-change-drive-lette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notesSlide" Target="../notesSlides/notesSlide16.xml"/><Relationship Id="rId3" Type="http://schemas.openxmlformats.org/officeDocument/2006/relationships/tags" Target="../tags/tag30.xml"/><Relationship Id="rId21" Type="http://schemas.openxmlformats.org/officeDocument/2006/relationships/hyperlink" Target="https://azure.microsoft.com/ja-jp/documentation/articles/virtual-machines-sql-server-use-premium-storage/" TargetMode="Externa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hyperlink" Target="https://azure.microsoft.com/ja-jp/documentation/articles/virtual-machines-sql-server-performance-best-practices/" TargetMode="Externa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10" Type="http://schemas.openxmlformats.org/officeDocument/2006/relationships/tags" Target="../tags/tag37.xml"/><Relationship Id="rId19" Type="http://schemas.openxmlformats.org/officeDocument/2006/relationships/image" Target="../media/image57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42D53F97-7EBA-4E8E-BF14-274F2371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1" y="1805142"/>
            <a:ext cx="9860611" cy="1793090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  <a:latin typeface="+mj-ea"/>
              </a:rPr>
              <a:t>RDBMS</a:t>
            </a:r>
            <a:br>
              <a:rPr kumimoji="1" lang="en-US" altLang="ja-JP" dirty="0">
                <a:solidFill>
                  <a:srgbClr val="000000"/>
                </a:solidFill>
                <a:latin typeface="+mj-ea"/>
              </a:rPr>
            </a:br>
            <a:r>
              <a:rPr kumimoji="1" lang="en-US" altLang="ja-JP" dirty="0">
                <a:solidFill>
                  <a:srgbClr val="000000"/>
                </a:solidFill>
                <a:latin typeface="+mj-ea"/>
              </a:rPr>
              <a:t>- SQL Server 2005 </a:t>
            </a:r>
            <a:r>
              <a:rPr kumimoji="1" lang="ja-JP" altLang="en-US" dirty="0">
                <a:solidFill>
                  <a:srgbClr val="000000"/>
                </a:solidFill>
                <a:latin typeface="+mj-ea"/>
              </a:rPr>
              <a:t>を題材に</a:t>
            </a:r>
            <a:r>
              <a:rPr kumimoji="1" lang="en-US" altLang="ja-JP" dirty="0">
                <a:solidFill>
                  <a:srgbClr val="000000"/>
                </a:solidFill>
                <a:latin typeface="+mj-ea"/>
              </a:rPr>
              <a:t>-</a:t>
            </a:r>
            <a:endParaRPr kumimoji="1" lang="ja-JP" altLang="en-US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07B297-C197-4F9C-A4FC-7CF4086B2E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301" y="4533535"/>
            <a:ext cx="9860611" cy="703810"/>
          </a:xfrm>
        </p:spPr>
        <p:txBody>
          <a:bodyPr/>
          <a:lstStyle/>
          <a:p>
            <a:r>
              <a:rPr kumimoji="1" lang="ja-JP" altLang="en-US" dirty="0">
                <a:solidFill>
                  <a:srgbClr val="000000"/>
                </a:solidFill>
              </a:rPr>
              <a:t>畠山 大有 </a:t>
            </a:r>
            <a:r>
              <a:rPr kumimoji="1" lang="en-US" altLang="ja-JP" dirty="0">
                <a:solidFill>
                  <a:srgbClr val="000000"/>
                </a:solidFill>
              </a:rPr>
              <a:t>| Daiyu Hatakeyama | @dahatake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114F68-88C9-4F05-842D-7E6D56BD80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0000"/>
                </a:solidFill>
              </a:rPr>
              <a:t>Architect  &amp;&amp; Software Engineer &amp;&amp; Applied Data Scientist (</a:t>
            </a:r>
            <a:r>
              <a:rPr lang="ja-JP" altLang="en-US" dirty="0">
                <a:solidFill>
                  <a:srgbClr val="000000"/>
                </a:solidFill>
              </a:rPr>
              <a:t>目指している</a:t>
            </a:r>
            <a:r>
              <a:rPr lang="en-US" altLang="ja-JP" dirty="0">
                <a:solidFill>
                  <a:srgbClr val="000000"/>
                </a:solidFill>
              </a:rPr>
              <a:t>)</a:t>
            </a:r>
            <a:br>
              <a:rPr lang="en-US" altLang="ja-JP" dirty="0">
                <a:solidFill>
                  <a:srgbClr val="000000"/>
                </a:solidFill>
              </a:rPr>
            </a:br>
            <a:r>
              <a:rPr lang="en-US" altLang="ja-JP" dirty="0">
                <a:solidFill>
                  <a:srgbClr val="000000"/>
                </a:solidFill>
              </a:rPr>
              <a:t>Microsoft Japan</a:t>
            </a:r>
            <a:endParaRPr lang="ja-JP" altLang="en-US" dirty="0">
              <a:solidFill>
                <a:srgbClr val="000000"/>
              </a:solidFill>
            </a:endParaRP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BDB06777-8F42-4574-94A9-722BD780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7483" y="4752087"/>
            <a:ext cx="233552" cy="233552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8DDB3354-A27D-4B34-81FA-65EE9FD7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6609" y="4752087"/>
            <a:ext cx="233552" cy="23355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9795A04-3C04-4005-9649-406687321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5736" y="4752087"/>
            <a:ext cx="233552" cy="233552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5E503D-F6A5-48F9-B742-48F72628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4861" y="4752087"/>
            <a:ext cx="233552" cy="2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5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6A5B-D280-4A5E-817E-0DE3537F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C7DFD-9322-4AAE-9C52-00C10AC3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4" y="1438816"/>
            <a:ext cx="4876799" cy="3729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922CB3-87AA-4C31-BDCF-E9E3D22F7B6D}"/>
              </a:ext>
            </a:extLst>
          </p:cNvPr>
          <p:cNvSpPr txBox="1"/>
          <p:nvPr/>
        </p:nvSpPr>
        <p:spPr>
          <a:xfrm>
            <a:off x="5410249" y="1414463"/>
            <a:ext cx="5929263" cy="22713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SELECT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   </a:t>
            </a:r>
            <a:r>
              <a:rPr lang="en-IE" sz="1800" b="0" dirty="0" err="1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A.EmployeeNo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, </a:t>
            </a:r>
            <a:r>
              <a:rPr lang="en-IE" sz="1800" b="0" dirty="0" err="1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A.DepartmentNo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, </a:t>
            </a:r>
            <a:r>
              <a:rPr lang="en-IE" sz="1800" b="0" dirty="0" err="1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B.NetPay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FROM 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   Employee A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00"/>
                </a:solidFill>
                <a:effectLst/>
                <a:latin typeface="+mn-lt"/>
                <a:cs typeface="AvenirNext LT Pro Regular"/>
              </a:rPr>
              <a:t>INNER JOIN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   Salary B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   </a:t>
            </a:r>
            <a:r>
              <a:rPr lang="en-IE" sz="1800" b="0" dirty="0">
                <a:solidFill>
                  <a:srgbClr val="FFFF00"/>
                </a:solidFill>
                <a:effectLst/>
                <a:latin typeface="+mn-lt"/>
                <a:cs typeface="AvenirNext LT Pro Regular"/>
              </a:rPr>
              <a:t>ON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(</a:t>
            </a:r>
            <a:r>
              <a:rPr lang="en-IE" sz="1800" b="0" dirty="0" err="1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A.EmployeeNo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= B. </a:t>
            </a:r>
            <a:r>
              <a:rPr lang="en-IE" sz="1800" b="0" dirty="0" err="1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EmployeeNo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1268E-D368-4431-9B88-711DCC15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49" y="3954463"/>
            <a:ext cx="6198062" cy="19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73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6A5B-D280-4A5E-817E-0DE3537F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800"/>
              </a:spcAft>
              <a:buClr>
                <a:schemeClr val="tx2"/>
              </a:buClr>
            </a:pPr>
            <a:r>
              <a:rPr lang="en-US" altLang="ja-JP" sz="3600" dirty="0">
                <a:solidFill>
                  <a:srgbClr val="000000"/>
                </a:solidFill>
                <a:ea typeface="Source Sans Pro Semibold" charset="0"/>
                <a:cs typeface="Source Sans Pro Semibold" charset="0"/>
              </a:rPr>
              <a:t>Left/Outer/Full Outer Join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22CB3-87AA-4C31-BDCF-E9E3D22F7B6D}"/>
              </a:ext>
            </a:extLst>
          </p:cNvPr>
          <p:cNvSpPr txBox="1"/>
          <p:nvPr/>
        </p:nvSpPr>
        <p:spPr>
          <a:xfrm>
            <a:off x="5411175" y="1438816"/>
            <a:ext cx="6013038" cy="260379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SELECT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   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A.EmployeeNo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, 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A.DepartmentNo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, 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B.NetPay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FROM 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   Employee A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00"/>
                </a:solidFill>
                <a:effectLst/>
                <a:latin typeface="+mn-lt"/>
                <a:cs typeface="AvenirNext LT Pro Regular"/>
              </a:rPr>
              <a:t>LEFT OUTER JOIN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   Salary B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00"/>
                </a:solidFill>
                <a:effectLst/>
                <a:latin typeface="+mn-lt"/>
                <a:cs typeface="AvenirNext LT Pro Regular"/>
              </a:rPr>
              <a:t>ON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(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A.EmployeeNo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= B. 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EmployeeNo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)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ORDER BY 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A.EmployeeNo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;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76BA6-5F6B-45FD-8FA7-0313B5E5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75" y="4530990"/>
            <a:ext cx="5272258" cy="177638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A22F965-85DF-4287-ADE2-82298DA7C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4" y="1438816"/>
            <a:ext cx="4876799" cy="37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93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6" name="Rectangle 4">
            <a:extLst>
              <a:ext uri="{FF2B5EF4-FFF2-40B4-BE49-F238E27FC236}">
                <a16:creationId xmlns:a16="http://schemas.microsoft.com/office/drawing/2014/main" id="{32FC0607-2E08-4DA9-8F10-2F7CC18B09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50" charset="-128"/>
              </a:rPr>
              <a:t>RDBMS </a:t>
            </a:r>
            <a:r>
              <a:rPr lang="ja-JP" altLang="en-US" dirty="0">
                <a:ea typeface="ＭＳ Ｐゴシック" panose="020B0600070205080204" pitchFamily="50" charset="-128"/>
              </a:rPr>
              <a:t>アーキテクチャ</a:t>
            </a:r>
          </a:p>
        </p:txBody>
      </p:sp>
    </p:spTree>
  </p:cSld>
  <p:clrMapOvr>
    <a:masterClrMapping/>
  </p:clrMapOvr>
  <p:transition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>
            <a:extLst>
              <a:ext uri="{FF2B5EF4-FFF2-40B4-BE49-F238E27FC236}">
                <a16:creationId xmlns:a16="http://schemas.microsoft.com/office/drawing/2014/main" id="{0AC96DD6-A486-45B7-82F9-2CD1D89AC4D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68501" y="1739900"/>
            <a:ext cx="6759575" cy="1701800"/>
          </a:xfrm>
          <a:prstGeom prst="rect">
            <a:avLst/>
          </a:prstGeom>
          <a:solidFill>
            <a:srgbClr val="0072C6"/>
          </a:solidFill>
          <a:ln w="25400">
            <a:noFill/>
            <a:miter lim="800000"/>
            <a:headEnd type="none" w="sm" len="sm"/>
            <a:tailEnd type="none" w="sm" len="sm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3299" name="Rectangle 3">
            <a:extLst>
              <a:ext uri="{FF2B5EF4-FFF2-40B4-BE49-F238E27FC236}">
                <a16:creationId xmlns:a16="http://schemas.microsoft.com/office/drawing/2014/main" id="{5E116451-8740-498E-AB46-183352CD30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>
                <a:ea typeface="ＭＳ Ｐゴシック" panose="020B0600070205080204" pitchFamily="50" charset="-128"/>
              </a:rPr>
              <a:t>SQL Server</a:t>
            </a:r>
            <a:r>
              <a:rPr lang="ja-JP" altLang="en-US">
                <a:ea typeface="ＭＳ Ｐゴシック" panose="020B0600070205080204" pitchFamily="50" charset="-128"/>
              </a:rPr>
              <a:t>のアーキテクチャ</a:t>
            </a:r>
            <a:br>
              <a:rPr lang="ja-JP" altLang="en-US">
                <a:ea typeface="ＭＳ Ｐゴシック" panose="020B0600070205080204" pitchFamily="50" charset="-128"/>
              </a:rPr>
            </a:br>
            <a:r>
              <a:rPr lang="ja-JP" altLang="en-US">
                <a:ea typeface="ＭＳ Ｐゴシック" panose="020B0600070205080204" pitchFamily="50" charset="-128"/>
              </a:rPr>
              <a:t>　</a:t>
            </a:r>
            <a:r>
              <a:rPr lang="ja-JP" altLang="en-US" sz="2800">
                <a:solidFill>
                  <a:schemeClr val="accent1"/>
                </a:solidFill>
                <a:ea typeface="ＭＳ Ｐゴシック" panose="020B0600070205080204" pitchFamily="50" charset="-128"/>
              </a:rPr>
              <a:t>データの格納方法</a:t>
            </a:r>
          </a:p>
        </p:txBody>
      </p:sp>
      <p:grpSp>
        <p:nvGrpSpPr>
          <p:cNvPr id="823300" name="Group 4">
            <a:extLst>
              <a:ext uri="{FF2B5EF4-FFF2-40B4-BE49-F238E27FC236}">
                <a16:creationId xmlns:a16="http://schemas.microsoft.com/office/drawing/2014/main" id="{AFE866F0-0FDC-4499-819D-6DF10F217CC3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2178050"/>
            <a:ext cx="723900" cy="873125"/>
            <a:chOff x="526" y="1173"/>
            <a:chExt cx="456" cy="550"/>
          </a:xfrm>
        </p:grpSpPr>
        <p:sp>
          <p:nvSpPr>
            <p:cNvPr id="823301" name="AutoShape 5">
              <a:extLst>
                <a:ext uri="{FF2B5EF4-FFF2-40B4-BE49-F238E27FC236}">
                  <a16:creationId xmlns:a16="http://schemas.microsoft.com/office/drawing/2014/main" id="{23D52C33-8D65-45DC-A586-9907A8FC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3302" name="Text Box 6">
              <a:extLst>
                <a:ext uri="{FF2B5EF4-FFF2-40B4-BE49-F238E27FC236}">
                  <a16:creationId xmlns:a16="http://schemas.microsoft.com/office/drawing/2014/main" id="{8CC8D7BB-75F4-41D8-93C0-666B44BC0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5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master</a:t>
              </a:r>
            </a:p>
          </p:txBody>
        </p:sp>
      </p:grpSp>
      <p:grpSp>
        <p:nvGrpSpPr>
          <p:cNvPr id="823303" name="Group 7">
            <a:extLst>
              <a:ext uri="{FF2B5EF4-FFF2-40B4-BE49-F238E27FC236}">
                <a16:creationId xmlns:a16="http://schemas.microsoft.com/office/drawing/2014/main" id="{C768D548-B8DF-4216-AB56-C8982F8B7DD2}"/>
              </a:ext>
            </a:extLst>
          </p:cNvPr>
          <p:cNvGrpSpPr>
            <a:grpSpLocks/>
          </p:cNvGrpSpPr>
          <p:nvPr/>
        </p:nvGrpSpPr>
        <p:grpSpPr bwMode="auto">
          <a:xfrm>
            <a:off x="3186113" y="2178050"/>
            <a:ext cx="704850" cy="873125"/>
            <a:chOff x="526" y="1173"/>
            <a:chExt cx="444" cy="550"/>
          </a:xfrm>
        </p:grpSpPr>
        <p:sp>
          <p:nvSpPr>
            <p:cNvPr id="823304" name="AutoShape 8">
              <a:extLst>
                <a:ext uri="{FF2B5EF4-FFF2-40B4-BE49-F238E27FC236}">
                  <a16:creationId xmlns:a16="http://schemas.microsoft.com/office/drawing/2014/main" id="{BA6D67E5-54AE-4771-B18A-A9346B190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3305" name="Text Box 9">
              <a:extLst>
                <a:ext uri="{FF2B5EF4-FFF2-40B4-BE49-F238E27FC236}">
                  <a16:creationId xmlns:a16="http://schemas.microsoft.com/office/drawing/2014/main" id="{01C5B075-920C-48C0-8C87-3F7F39B23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0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msdb</a:t>
              </a:r>
            </a:p>
          </p:txBody>
        </p:sp>
      </p:grpSp>
      <p:grpSp>
        <p:nvGrpSpPr>
          <p:cNvPr id="823306" name="Group 10">
            <a:extLst>
              <a:ext uri="{FF2B5EF4-FFF2-40B4-BE49-F238E27FC236}">
                <a16:creationId xmlns:a16="http://schemas.microsoft.com/office/drawing/2014/main" id="{D5F24353-1FD4-4522-8D49-CA5FC7E82DD0}"/>
              </a:ext>
            </a:extLst>
          </p:cNvPr>
          <p:cNvGrpSpPr>
            <a:grpSpLocks/>
          </p:cNvGrpSpPr>
          <p:nvPr/>
        </p:nvGrpSpPr>
        <p:grpSpPr bwMode="auto">
          <a:xfrm>
            <a:off x="4024315" y="2178050"/>
            <a:ext cx="704850" cy="873125"/>
            <a:chOff x="526" y="1173"/>
            <a:chExt cx="444" cy="550"/>
          </a:xfrm>
        </p:grpSpPr>
        <p:sp>
          <p:nvSpPr>
            <p:cNvPr id="823307" name="AutoShape 11">
              <a:extLst>
                <a:ext uri="{FF2B5EF4-FFF2-40B4-BE49-F238E27FC236}">
                  <a16:creationId xmlns:a16="http://schemas.microsoft.com/office/drawing/2014/main" id="{4C7F309F-63D8-4363-8D3A-CCFCFF2DE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3308" name="Text Box 12">
              <a:extLst>
                <a:ext uri="{FF2B5EF4-FFF2-40B4-BE49-F238E27FC236}">
                  <a16:creationId xmlns:a16="http://schemas.microsoft.com/office/drawing/2014/main" id="{CFA1CC56-950D-458C-9650-8AA81F37E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3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model</a:t>
              </a:r>
            </a:p>
          </p:txBody>
        </p:sp>
      </p:grpSp>
      <p:grpSp>
        <p:nvGrpSpPr>
          <p:cNvPr id="823309" name="Group 13">
            <a:extLst>
              <a:ext uri="{FF2B5EF4-FFF2-40B4-BE49-F238E27FC236}">
                <a16:creationId xmlns:a16="http://schemas.microsoft.com/office/drawing/2014/main" id="{6029F90C-3CD5-4806-8AAF-37C2DD49E9C0}"/>
              </a:ext>
            </a:extLst>
          </p:cNvPr>
          <p:cNvGrpSpPr>
            <a:grpSpLocks/>
          </p:cNvGrpSpPr>
          <p:nvPr/>
        </p:nvGrpSpPr>
        <p:grpSpPr bwMode="auto">
          <a:xfrm>
            <a:off x="4887913" y="2178050"/>
            <a:ext cx="704850" cy="873125"/>
            <a:chOff x="526" y="1173"/>
            <a:chExt cx="444" cy="550"/>
          </a:xfrm>
        </p:grpSpPr>
        <p:sp>
          <p:nvSpPr>
            <p:cNvPr id="823310" name="AutoShape 14">
              <a:extLst>
                <a:ext uri="{FF2B5EF4-FFF2-40B4-BE49-F238E27FC236}">
                  <a16:creationId xmlns:a16="http://schemas.microsoft.com/office/drawing/2014/main" id="{9674C6F5-663E-4AA3-A1AC-2CF4914B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3311" name="Text Box 15">
              <a:extLst>
                <a:ext uri="{FF2B5EF4-FFF2-40B4-BE49-F238E27FC236}">
                  <a16:creationId xmlns:a16="http://schemas.microsoft.com/office/drawing/2014/main" id="{E3868A2C-3E08-42E2-A967-8AA4BE93F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0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ja-JP" altLang="en-US" sz="1400" b="0">
                  <a:solidFill>
                    <a:srgbClr val="FFFFFF"/>
                  </a:solidFill>
                  <a:effectLst/>
                  <a:latin typeface="+mn-lt"/>
                </a:rPr>
                <a:t> </a:t>
              </a:r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temp</a:t>
              </a:r>
            </a:p>
          </p:txBody>
        </p:sp>
      </p:grpSp>
      <p:sp>
        <p:nvSpPr>
          <p:cNvPr id="823312" name="AutoShape 16">
            <a:extLst>
              <a:ext uri="{FF2B5EF4-FFF2-40B4-BE49-F238E27FC236}">
                <a16:creationId xmlns:a16="http://schemas.microsoft.com/office/drawing/2014/main" id="{987CB6B4-83F8-4142-9F70-614EC14B4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763" y="2181225"/>
            <a:ext cx="647700" cy="57943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3313" name="Text Box 17">
            <a:extLst>
              <a:ext uri="{FF2B5EF4-FFF2-40B4-BE49-F238E27FC236}">
                <a16:creationId xmlns:a16="http://schemas.microsoft.com/office/drawing/2014/main" id="{E6E838FA-41BD-441F-A55D-485C430B7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614" y="2746375"/>
            <a:ext cx="8563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ユーザ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DB</a:t>
            </a:r>
          </a:p>
        </p:txBody>
      </p:sp>
      <p:sp>
        <p:nvSpPr>
          <p:cNvPr id="823314" name="Rectangle 18">
            <a:extLst>
              <a:ext uri="{FF2B5EF4-FFF2-40B4-BE49-F238E27FC236}">
                <a16:creationId xmlns:a16="http://schemas.microsoft.com/office/drawing/2014/main" id="{B02F4BD1-EDE6-4CFD-9BDF-1D6F2AD43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300" y="1993901"/>
            <a:ext cx="3467100" cy="110807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3315" name="Text Box 19">
            <a:extLst>
              <a:ext uri="{FF2B5EF4-FFF2-40B4-BE49-F238E27FC236}">
                <a16:creationId xmlns:a16="http://schemas.microsoft.com/office/drawing/2014/main" id="{708E3821-3288-4D6F-B45A-39253B2FA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3" y="3101975"/>
            <a:ext cx="2786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システムデータベース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(</a:t>
            </a:r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必須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)</a:t>
            </a:r>
          </a:p>
        </p:txBody>
      </p:sp>
      <p:pic>
        <p:nvPicPr>
          <p:cNvPr id="823316" name="Picture 20" descr="Binary Code Sm">
            <a:extLst>
              <a:ext uri="{FF2B5EF4-FFF2-40B4-BE49-F238E27FC236}">
                <a16:creationId xmlns:a16="http://schemas.microsoft.com/office/drawing/2014/main" id="{D1773033-223B-4A41-BF90-CFA46F7A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5465764" y="3744914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3317" name="Picture 21" descr="Binary Code Sm">
            <a:extLst>
              <a:ext uri="{FF2B5EF4-FFF2-40B4-BE49-F238E27FC236}">
                <a16:creationId xmlns:a16="http://schemas.microsoft.com/office/drawing/2014/main" id="{6E87CAB3-1C5F-45C5-9855-92C385BF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735764" y="3833814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3318" name="Line 22">
            <a:extLst>
              <a:ext uri="{FF2B5EF4-FFF2-40B4-BE49-F238E27FC236}">
                <a16:creationId xmlns:a16="http://schemas.microsoft.com/office/drawing/2014/main" id="{B28FF601-D13D-49AE-B148-05A2C643E1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03900" y="3038476"/>
            <a:ext cx="406400" cy="6699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3319" name="Line 23">
            <a:extLst>
              <a:ext uri="{FF2B5EF4-FFF2-40B4-BE49-F238E27FC236}">
                <a16:creationId xmlns:a16="http://schemas.microsoft.com/office/drawing/2014/main" id="{19CA0869-E28C-4C51-BACA-E9DF5B1404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3038476"/>
            <a:ext cx="406400" cy="6699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grpSp>
        <p:nvGrpSpPr>
          <p:cNvPr id="823320" name="Group 24">
            <a:extLst>
              <a:ext uri="{FF2B5EF4-FFF2-40B4-BE49-F238E27FC236}">
                <a16:creationId xmlns:a16="http://schemas.microsoft.com/office/drawing/2014/main" id="{F20664C8-DB3A-47B0-8910-BC0216F9670E}"/>
              </a:ext>
            </a:extLst>
          </p:cNvPr>
          <p:cNvGrpSpPr>
            <a:grpSpLocks/>
          </p:cNvGrpSpPr>
          <p:nvPr/>
        </p:nvGrpSpPr>
        <p:grpSpPr bwMode="auto">
          <a:xfrm>
            <a:off x="4614863" y="5334001"/>
            <a:ext cx="1992312" cy="987425"/>
            <a:chOff x="2160" y="2256"/>
            <a:chExt cx="2400" cy="1500"/>
          </a:xfrm>
        </p:grpSpPr>
        <p:sp>
          <p:nvSpPr>
            <p:cNvPr id="823321" name="Rectangle 25">
              <a:extLst>
                <a:ext uri="{FF2B5EF4-FFF2-40B4-BE49-F238E27FC236}">
                  <a16:creationId xmlns:a16="http://schemas.microsoft.com/office/drawing/2014/main" id="{4F4EED32-54C0-422F-A9AC-DAA1D7DAC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2" name="Rectangle 26">
              <a:extLst>
                <a:ext uri="{FF2B5EF4-FFF2-40B4-BE49-F238E27FC236}">
                  <a16:creationId xmlns:a16="http://schemas.microsoft.com/office/drawing/2014/main" id="{310A3B07-D14A-43D9-9B50-263FE2141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3" name="Rectangle 27">
              <a:extLst>
                <a:ext uri="{FF2B5EF4-FFF2-40B4-BE49-F238E27FC236}">
                  <a16:creationId xmlns:a16="http://schemas.microsoft.com/office/drawing/2014/main" id="{EAC06B25-0B35-4162-8D5D-603344509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4" name="Rectangle 28">
              <a:extLst>
                <a:ext uri="{FF2B5EF4-FFF2-40B4-BE49-F238E27FC236}">
                  <a16:creationId xmlns:a16="http://schemas.microsoft.com/office/drawing/2014/main" id="{B36E893B-E533-4C37-8089-030862B51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5" name="Rectangle 29">
              <a:extLst>
                <a:ext uri="{FF2B5EF4-FFF2-40B4-BE49-F238E27FC236}">
                  <a16:creationId xmlns:a16="http://schemas.microsoft.com/office/drawing/2014/main" id="{302A0F81-3053-4845-B36E-3207455FA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6" name="Rectangle 30">
              <a:extLst>
                <a:ext uri="{FF2B5EF4-FFF2-40B4-BE49-F238E27FC236}">
                  <a16:creationId xmlns:a16="http://schemas.microsoft.com/office/drawing/2014/main" id="{4EDAF595-D070-484C-8E21-3CD18BBC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7" name="Rectangle 31">
              <a:extLst>
                <a:ext uri="{FF2B5EF4-FFF2-40B4-BE49-F238E27FC236}">
                  <a16:creationId xmlns:a16="http://schemas.microsoft.com/office/drawing/2014/main" id="{60540E67-5301-41CF-9701-830F476CB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8" name="Rectangle 32">
              <a:extLst>
                <a:ext uri="{FF2B5EF4-FFF2-40B4-BE49-F238E27FC236}">
                  <a16:creationId xmlns:a16="http://schemas.microsoft.com/office/drawing/2014/main" id="{95EC3988-6510-4C38-B69D-60239743A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9" name="Rectangle 33">
              <a:extLst>
                <a:ext uri="{FF2B5EF4-FFF2-40B4-BE49-F238E27FC236}">
                  <a16:creationId xmlns:a16="http://schemas.microsoft.com/office/drawing/2014/main" id="{64C0201E-93F5-4F06-B2C5-4C5354F9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0" name="Rectangle 34">
              <a:extLst>
                <a:ext uri="{FF2B5EF4-FFF2-40B4-BE49-F238E27FC236}">
                  <a16:creationId xmlns:a16="http://schemas.microsoft.com/office/drawing/2014/main" id="{62E22C9F-4D45-47E3-B3D4-0E20A5D04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1" name="Rectangle 35">
              <a:extLst>
                <a:ext uri="{FF2B5EF4-FFF2-40B4-BE49-F238E27FC236}">
                  <a16:creationId xmlns:a16="http://schemas.microsoft.com/office/drawing/2014/main" id="{2CA878C4-7BBE-454B-81BF-6A50EE1C7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2" name="Rectangle 36">
              <a:extLst>
                <a:ext uri="{FF2B5EF4-FFF2-40B4-BE49-F238E27FC236}">
                  <a16:creationId xmlns:a16="http://schemas.microsoft.com/office/drawing/2014/main" id="{B2E79050-CCF7-48E1-A4C5-236FA3A05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3" name="Rectangle 37">
              <a:extLst>
                <a:ext uri="{FF2B5EF4-FFF2-40B4-BE49-F238E27FC236}">
                  <a16:creationId xmlns:a16="http://schemas.microsoft.com/office/drawing/2014/main" id="{B20553A0-BBDF-4883-BF32-BDF3BFD63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4" name="Rectangle 38">
              <a:extLst>
                <a:ext uri="{FF2B5EF4-FFF2-40B4-BE49-F238E27FC236}">
                  <a16:creationId xmlns:a16="http://schemas.microsoft.com/office/drawing/2014/main" id="{982E129C-D82B-4442-A624-C63B7E565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5" name="Rectangle 39">
              <a:extLst>
                <a:ext uri="{FF2B5EF4-FFF2-40B4-BE49-F238E27FC236}">
                  <a16:creationId xmlns:a16="http://schemas.microsoft.com/office/drawing/2014/main" id="{3D5A9B48-B7A4-45E5-88F0-3EAB25622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6" name="Rectangle 40">
              <a:extLst>
                <a:ext uri="{FF2B5EF4-FFF2-40B4-BE49-F238E27FC236}">
                  <a16:creationId xmlns:a16="http://schemas.microsoft.com/office/drawing/2014/main" id="{43D0A0CD-B82C-46B9-A9BC-35C08157F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7" name="Rectangle 41">
              <a:extLst>
                <a:ext uri="{FF2B5EF4-FFF2-40B4-BE49-F238E27FC236}">
                  <a16:creationId xmlns:a16="http://schemas.microsoft.com/office/drawing/2014/main" id="{5DD6961C-8223-449C-B4D4-199E6327F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8" name="Rectangle 42">
              <a:extLst>
                <a:ext uri="{FF2B5EF4-FFF2-40B4-BE49-F238E27FC236}">
                  <a16:creationId xmlns:a16="http://schemas.microsoft.com/office/drawing/2014/main" id="{F230BA71-075E-4ED9-BA1B-1F3CFF8D7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9" name="Rectangle 43">
              <a:extLst>
                <a:ext uri="{FF2B5EF4-FFF2-40B4-BE49-F238E27FC236}">
                  <a16:creationId xmlns:a16="http://schemas.microsoft.com/office/drawing/2014/main" id="{E4F74A80-FE91-4341-942E-20369206F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0" name="Rectangle 44">
              <a:extLst>
                <a:ext uri="{FF2B5EF4-FFF2-40B4-BE49-F238E27FC236}">
                  <a16:creationId xmlns:a16="http://schemas.microsoft.com/office/drawing/2014/main" id="{0D61D945-84B4-4EAC-97EC-9341DB4B0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1" name="Rectangle 45">
              <a:extLst>
                <a:ext uri="{FF2B5EF4-FFF2-40B4-BE49-F238E27FC236}">
                  <a16:creationId xmlns:a16="http://schemas.microsoft.com/office/drawing/2014/main" id="{7B8A7BD6-043B-416C-96C5-DC446FABC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2" name="Rectangle 46">
              <a:extLst>
                <a:ext uri="{FF2B5EF4-FFF2-40B4-BE49-F238E27FC236}">
                  <a16:creationId xmlns:a16="http://schemas.microsoft.com/office/drawing/2014/main" id="{049426F4-B7C0-440F-8AE2-679B9DF21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3" name="Rectangle 47">
              <a:extLst>
                <a:ext uri="{FF2B5EF4-FFF2-40B4-BE49-F238E27FC236}">
                  <a16:creationId xmlns:a16="http://schemas.microsoft.com/office/drawing/2014/main" id="{0EAED974-48FB-4CE5-BAE1-05F2B4972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4" name="Rectangle 48">
              <a:extLst>
                <a:ext uri="{FF2B5EF4-FFF2-40B4-BE49-F238E27FC236}">
                  <a16:creationId xmlns:a16="http://schemas.microsoft.com/office/drawing/2014/main" id="{D8D8DB0C-07DF-4D9F-B60A-A94EEBF94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5" name="Rectangle 49">
              <a:extLst>
                <a:ext uri="{FF2B5EF4-FFF2-40B4-BE49-F238E27FC236}">
                  <a16:creationId xmlns:a16="http://schemas.microsoft.com/office/drawing/2014/main" id="{06C2FC97-AA7E-4367-BA66-EDB5F0B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6" name="Rectangle 50">
              <a:extLst>
                <a:ext uri="{FF2B5EF4-FFF2-40B4-BE49-F238E27FC236}">
                  <a16:creationId xmlns:a16="http://schemas.microsoft.com/office/drawing/2014/main" id="{140D4352-F189-4112-8496-F5086AFF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7" name="Rectangle 51">
              <a:extLst>
                <a:ext uri="{FF2B5EF4-FFF2-40B4-BE49-F238E27FC236}">
                  <a16:creationId xmlns:a16="http://schemas.microsoft.com/office/drawing/2014/main" id="{D7E12FB0-66BE-4BB1-9C10-775C01972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8" name="Rectangle 52">
              <a:extLst>
                <a:ext uri="{FF2B5EF4-FFF2-40B4-BE49-F238E27FC236}">
                  <a16:creationId xmlns:a16="http://schemas.microsoft.com/office/drawing/2014/main" id="{EC599078-2041-4863-9E2B-7C97EC75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9" name="Rectangle 53">
              <a:extLst>
                <a:ext uri="{FF2B5EF4-FFF2-40B4-BE49-F238E27FC236}">
                  <a16:creationId xmlns:a16="http://schemas.microsoft.com/office/drawing/2014/main" id="{63292232-55AE-43E6-B5BC-978D514BB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0" name="Rectangle 54">
              <a:extLst>
                <a:ext uri="{FF2B5EF4-FFF2-40B4-BE49-F238E27FC236}">
                  <a16:creationId xmlns:a16="http://schemas.microsoft.com/office/drawing/2014/main" id="{B5C3221F-DD15-4158-B32C-F56924040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1" name="Rectangle 55">
              <a:extLst>
                <a:ext uri="{FF2B5EF4-FFF2-40B4-BE49-F238E27FC236}">
                  <a16:creationId xmlns:a16="http://schemas.microsoft.com/office/drawing/2014/main" id="{5F9F00DD-14A2-48D3-BF27-CA55C51B9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2" name="Rectangle 56">
              <a:extLst>
                <a:ext uri="{FF2B5EF4-FFF2-40B4-BE49-F238E27FC236}">
                  <a16:creationId xmlns:a16="http://schemas.microsoft.com/office/drawing/2014/main" id="{3D9251B4-93E6-4AF2-A9B5-0BC91FCCD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3" name="Rectangle 57">
              <a:extLst>
                <a:ext uri="{FF2B5EF4-FFF2-40B4-BE49-F238E27FC236}">
                  <a16:creationId xmlns:a16="http://schemas.microsoft.com/office/drawing/2014/main" id="{960E906D-8515-40CD-991A-E86B2A222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4" name="Rectangle 58">
              <a:extLst>
                <a:ext uri="{FF2B5EF4-FFF2-40B4-BE49-F238E27FC236}">
                  <a16:creationId xmlns:a16="http://schemas.microsoft.com/office/drawing/2014/main" id="{FEDF4679-4539-4A1C-AD08-31BE39BD5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5" name="Rectangle 59">
              <a:extLst>
                <a:ext uri="{FF2B5EF4-FFF2-40B4-BE49-F238E27FC236}">
                  <a16:creationId xmlns:a16="http://schemas.microsoft.com/office/drawing/2014/main" id="{CDAF4AFB-6CBD-4254-81C4-C80D8D4D1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6" name="Rectangle 60">
              <a:extLst>
                <a:ext uri="{FF2B5EF4-FFF2-40B4-BE49-F238E27FC236}">
                  <a16:creationId xmlns:a16="http://schemas.microsoft.com/office/drawing/2014/main" id="{BAF56D1B-F5CB-4017-9CA9-FBBD53E8F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7" name="Rectangle 61">
              <a:extLst>
                <a:ext uri="{FF2B5EF4-FFF2-40B4-BE49-F238E27FC236}">
                  <a16:creationId xmlns:a16="http://schemas.microsoft.com/office/drawing/2014/main" id="{4749F5A3-079B-4F4C-937A-6BCE31D10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8" name="Rectangle 62">
              <a:extLst>
                <a:ext uri="{FF2B5EF4-FFF2-40B4-BE49-F238E27FC236}">
                  <a16:creationId xmlns:a16="http://schemas.microsoft.com/office/drawing/2014/main" id="{E4CCAD3A-61B0-4420-BA03-A88B5E628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9" name="Rectangle 63">
              <a:extLst>
                <a:ext uri="{FF2B5EF4-FFF2-40B4-BE49-F238E27FC236}">
                  <a16:creationId xmlns:a16="http://schemas.microsoft.com/office/drawing/2014/main" id="{FDC468AB-F7A0-45CB-9C16-D397BDE5B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60" name="Rectangle 64">
              <a:extLst>
                <a:ext uri="{FF2B5EF4-FFF2-40B4-BE49-F238E27FC236}">
                  <a16:creationId xmlns:a16="http://schemas.microsoft.com/office/drawing/2014/main" id="{FA49A55D-27FA-4786-86F0-59DA5C39E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23361" name="AutoShape 65">
            <a:extLst>
              <a:ext uri="{FF2B5EF4-FFF2-40B4-BE49-F238E27FC236}">
                <a16:creationId xmlns:a16="http://schemas.microsoft.com/office/drawing/2014/main" id="{8FE578C2-D75D-4FDB-9692-16CE7A29E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5697538"/>
            <a:ext cx="2073275" cy="25241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3362" name="AutoShape 66">
            <a:extLst>
              <a:ext uri="{FF2B5EF4-FFF2-40B4-BE49-F238E27FC236}">
                <a16:creationId xmlns:a16="http://schemas.microsoft.com/office/drawing/2014/main" id="{0D543A6D-033F-404E-8B50-3524C618F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988" y="5815013"/>
            <a:ext cx="1566862" cy="60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エクステント</a:t>
            </a:r>
          </a:p>
          <a:p>
            <a:r>
              <a:rPr kumimoji="1" lang="en-US" altLang="ja-JP" sz="1400" b="0">
                <a:effectLst/>
                <a:latin typeface="+mn-lt"/>
              </a:rPr>
              <a:t>(64K</a:t>
            </a:r>
            <a:r>
              <a:rPr kumimoji="1" lang="ja-JP" altLang="en-US" sz="1400" b="0">
                <a:effectLst/>
                <a:latin typeface="+mn-lt"/>
              </a:rPr>
              <a:t>固定</a:t>
            </a:r>
            <a:r>
              <a:rPr kumimoji="1" lang="en-US" altLang="ja-JP" sz="1400" b="0">
                <a:effectLst/>
                <a:latin typeface="+mn-lt"/>
              </a:rPr>
              <a:t>)</a:t>
            </a:r>
          </a:p>
        </p:txBody>
      </p:sp>
      <p:sp>
        <p:nvSpPr>
          <p:cNvPr id="823363" name="AutoShape 67">
            <a:extLst>
              <a:ext uri="{FF2B5EF4-FFF2-40B4-BE49-F238E27FC236}">
                <a16:creationId xmlns:a16="http://schemas.microsoft.com/office/drawing/2014/main" id="{B05830A3-E808-4672-9EDF-AC24664E4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9" y="5027613"/>
            <a:ext cx="946719" cy="6129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ページ</a:t>
            </a:r>
            <a:br>
              <a:rPr kumimoji="1" lang="ja-JP" altLang="en-US" sz="1600" b="0">
                <a:effectLst/>
                <a:latin typeface="+mn-lt"/>
              </a:rPr>
            </a:br>
            <a:r>
              <a:rPr kumimoji="1" lang="en-US" altLang="ja-JP" sz="1400" b="0">
                <a:effectLst/>
                <a:latin typeface="+mn-lt"/>
              </a:rPr>
              <a:t>(8K</a:t>
            </a:r>
            <a:r>
              <a:rPr kumimoji="1" lang="ja-JP" altLang="en-US" sz="1400" b="0">
                <a:effectLst/>
                <a:latin typeface="+mn-lt"/>
              </a:rPr>
              <a:t>固定</a:t>
            </a:r>
            <a:r>
              <a:rPr kumimoji="1" lang="en-US" altLang="ja-JP" sz="1400" b="0">
                <a:effectLst/>
                <a:latin typeface="+mn-lt"/>
              </a:rPr>
              <a:t>)</a:t>
            </a:r>
          </a:p>
        </p:txBody>
      </p:sp>
      <p:sp>
        <p:nvSpPr>
          <p:cNvPr id="823364" name="Line 68">
            <a:extLst>
              <a:ext uri="{FF2B5EF4-FFF2-40B4-BE49-F238E27FC236}">
                <a16:creationId xmlns:a16="http://schemas.microsoft.com/office/drawing/2014/main" id="{D7AD927F-C3E3-40B7-B7FD-8F1EB53982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0100" y="4346576"/>
            <a:ext cx="774700" cy="949325"/>
          </a:xfrm>
          <a:prstGeom prst="line">
            <a:avLst/>
          </a:prstGeom>
          <a:noFill/>
          <a:ln w="38100">
            <a:solidFill>
              <a:srgbClr val="FF99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3365" name="Line 69">
            <a:extLst>
              <a:ext uri="{FF2B5EF4-FFF2-40B4-BE49-F238E27FC236}">
                <a16:creationId xmlns:a16="http://schemas.microsoft.com/office/drawing/2014/main" id="{3E7CDCB4-AE32-4275-AF69-3F577843D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7100" y="4448176"/>
            <a:ext cx="584200" cy="873125"/>
          </a:xfrm>
          <a:prstGeom prst="line">
            <a:avLst/>
          </a:prstGeom>
          <a:noFill/>
          <a:ln w="38100">
            <a:solidFill>
              <a:srgbClr val="FF99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3366" name="AutoShape 70">
            <a:extLst>
              <a:ext uri="{FF2B5EF4-FFF2-40B4-BE49-F238E27FC236}">
                <a16:creationId xmlns:a16="http://schemas.microsoft.com/office/drawing/2014/main" id="{11191CCF-457C-48D2-AD98-7579F4D9E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901" y="3959225"/>
            <a:ext cx="1946275" cy="3746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データファイル</a:t>
            </a:r>
          </a:p>
        </p:txBody>
      </p:sp>
      <p:sp>
        <p:nvSpPr>
          <p:cNvPr id="823367" name="AutoShape 71">
            <a:extLst>
              <a:ext uri="{FF2B5EF4-FFF2-40B4-BE49-F238E27FC236}">
                <a16:creationId xmlns:a16="http://schemas.microsoft.com/office/drawing/2014/main" id="{2D19B55A-0545-4947-B252-54A2B492A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438" y="4022725"/>
            <a:ext cx="2800350" cy="3746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トランザクションログファイル</a:t>
            </a:r>
          </a:p>
        </p:txBody>
      </p:sp>
      <p:sp>
        <p:nvSpPr>
          <p:cNvPr id="823368" name="Line 72">
            <a:extLst>
              <a:ext uri="{FF2B5EF4-FFF2-40B4-BE49-F238E27FC236}">
                <a16:creationId xmlns:a16="http://schemas.microsoft.com/office/drawing/2014/main" id="{E5814AF5-0AAB-4841-8401-17ADE1153F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8900" y="5270500"/>
            <a:ext cx="11049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3369" name="Line 73">
            <a:extLst>
              <a:ext uri="{FF2B5EF4-FFF2-40B4-BE49-F238E27FC236}">
                <a16:creationId xmlns:a16="http://schemas.microsoft.com/office/drawing/2014/main" id="{7C907770-572D-407F-A296-1C4DE20CA3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5815014"/>
            <a:ext cx="571500" cy="255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3370" name="Text Box 74">
            <a:extLst>
              <a:ext uri="{FF2B5EF4-FFF2-40B4-BE49-F238E27FC236}">
                <a16:creationId xmlns:a16="http://schemas.microsoft.com/office/drawing/2014/main" id="{0D7C1867-4B42-4E74-A107-2F51E0261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513" y="4702175"/>
            <a:ext cx="5389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.mdf</a:t>
            </a:r>
          </a:p>
        </p:txBody>
      </p:sp>
      <p:sp>
        <p:nvSpPr>
          <p:cNvPr id="823371" name="Text Box 75">
            <a:extLst>
              <a:ext uri="{FF2B5EF4-FFF2-40B4-BE49-F238E27FC236}">
                <a16:creationId xmlns:a16="http://schemas.microsoft.com/office/drawing/2014/main" id="{61E81D4B-8105-4228-957C-1718E62F3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313" y="4727575"/>
            <a:ext cx="4283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.ldf</a:t>
            </a:r>
          </a:p>
        </p:txBody>
      </p:sp>
      <p:sp>
        <p:nvSpPr>
          <p:cNvPr id="823372" name="AutoShape 76">
            <a:extLst>
              <a:ext uri="{FF2B5EF4-FFF2-40B4-BE49-F238E27FC236}">
                <a16:creationId xmlns:a16="http://schemas.microsoft.com/office/drawing/2014/main" id="{75CC5CD0-2BAE-4E95-8087-76DD48EA1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38" y="1304925"/>
            <a:ext cx="1809750" cy="3746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インスタンス</a:t>
            </a:r>
          </a:p>
        </p:txBody>
      </p:sp>
      <p:sp>
        <p:nvSpPr>
          <p:cNvPr id="823373" name="AutoShape 77">
            <a:extLst>
              <a:ext uri="{FF2B5EF4-FFF2-40B4-BE49-F238E27FC236}">
                <a16:creationId xmlns:a16="http://schemas.microsoft.com/office/drawing/2014/main" id="{690AC22C-9B3D-4419-9653-619ADAEA9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350" y="2195514"/>
            <a:ext cx="647700" cy="57943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3374" name="Text Box 78">
            <a:extLst>
              <a:ext uri="{FF2B5EF4-FFF2-40B4-BE49-F238E27FC236}">
                <a16:creationId xmlns:a16="http://schemas.microsoft.com/office/drawing/2014/main" id="{9C2DD4CB-43E2-438F-A2B6-6B929E30D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70138"/>
            <a:ext cx="450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・・・</a:t>
            </a:r>
          </a:p>
        </p:txBody>
      </p:sp>
      <p:sp>
        <p:nvSpPr>
          <p:cNvPr id="823375" name="Text Box 79">
            <a:extLst>
              <a:ext uri="{FF2B5EF4-FFF2-40B4-BE49-F238E27FC236}">
                <a16:creationId xmlns:a16="http://schemas.microsoft.com/office/drawing/2014/main" id="{4B916A66-FBAD-47EA-A6C9-133EA4437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338" y="5305426"/>
            <a:ext cx="3649662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単一エクステント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　　単一のオブジェクトに所有される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混合エクステント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　　複数のオブジェクトに所有される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B139372-CCAD-4197-9DB5-40B59A13ED36}"/>
              </a:ext>
            </a:extLst>
          </p:cNvPr>
          <p:cNvCxnSpPr/>
          <p:nvPr/>
        </p:nvCxnSpPr>
        <p:spPr>
          <a:xfrm>
            <a:off x="366713" y="3744914"/>
            <a:ext cx="1161256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CC46C0-6EDD-4A47-AD09-2A960B49943F}"/>
              </a:ext>
            </a:extLst>
          </p:cNvPr>
          <p:cNvSpPr txBox="1"/>
          <p:nvPr/>
        </p:nvSpPr>
        <p:spPr>
          <a:xfrm>
            <a:off x="429487" y="2234006"/>
            <a:ext cx="120013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4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RAM</a:t>
            </a:r>
            <a:endParaRPr kumimoji="1" lang="ja-JP" altLang="en-US" sz="2400" b="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EF4C0A8F-A29A-4F69-9D2E-E085617C6939}"/>
              </a:ext>
            </a:extLst>
          </p:cNvPr>
          <p:cNvSpPr txBox="1"/>
          <p:nvPr/>
        </p:nvSpPr>
        <p:spPr>
          <a:xfrm>
            <a:off x="429487" y="4693437"/>
            <a:ext cx="168129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4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Storage</a:t>
            </a:r>
            <a:endParaRPr kumimoji="1" lang="ja-JP" altLang="en-US" sz="2400" b="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</p:spTree>
  </p:cSld>
  <p:clrMapOvr>
    <a:masterClrMapping/>
  </p:clrMapOvr>
  <p:transition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>
            <a:extLst>
              <a:ext uri="{FF2B5EF4-FFF2-40B4-BE49-F238E27FC236}">
                <a16:creationId xmlns:a16="http://schemas.microsoft.com/office/drawing/2014/main" id="{4D90F4AE-759E-448A-A69B-2BDA2EB3DC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>
                <a:ea typeface="ＭＳ Ｐゴシック" panose="020B0600070205080204" pitchFamily="50" charset="-128"/>
              </a:rPr>
              <a:t>SQL Server</a:t>
            </a:r>
            <a:r>
              <a:rPr lang="ja-JP" altLang="en-US">
                <a:ea typeface="ＭＳ Ｐゴシック" panose="020B0600070205080204" pitchFamily="50" charset="-128"/>
              </a:rPr>
              <a:t>のアーキテクチャ</a:t>
            </a:r>
            <a:br>
              <a:rPr lang="ja-JP" altLang="en-US">
                <a:ea typeface="ＭＳ Ｐゴシック" panose="020B0600070205080204" pitchFamily="50" charset="-128"/>
              </a:rPr>
            </a:br>
            <a:r>
              <a:rPr lang="ja-JP" altLang="en-US">
                <a:ea typeface="ＭＳ Ｐゴシック" panose="020B0600070205080204" pitchFamily="50" charset="-128"/>
              </a:rPr>
              <a:t>　</a:t>
            </a:r>
            <a:r>
              <a:rPr lang="ja-JP" altLang="en-US" sz="2800">
                <a:solidFill>
                  <a:schemeClr val="accent1"/>
                </a:solidFill>
                <a:ea typeface="ＭＳ Ｐゴシック" panose="020B0600070205080204" pitchFamily="50" charset="-128"/>
              </a:rPr>
              <a:t>ファイルグループ</a:t>
            </a:r>
          </a:p>
        </p:txBody>
      </p:sp>
      <p:pic>
        <p:nvPicPr>
          <p:cNvPr id="824323" name="Picture 3" descr="Binary Code Sm">
            <a:extLst>
              <a:ext uri="{FF2B5EF4-FFF2-40B4-BE49-F238E27FC236}">
                <a16:creationId xmlns:a16="http://schemas.microsoft.com/office/drawing/2014/main" id="{995AAA1F-7775-4876-8D4B-0B274610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5465764" y="3744914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4324" name="Picture 4" descr="Binary Code Sm">
            <a:extLst>
              <a:ext uri="{FF2B5EF4-FFF2-40B4-BE49-F238E27FC236}">
                <a16:creationId xmlns:a16="http://schemas.microsoft.com/office/drawing/2014/main" id="{9F9DB3E7-8F3D-4F98-A315-A9EE3DB85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735764" y="3833814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4325" name="AutoShape 5">
            <a:extLst>
              <a:ext uri="{FF2B5EF4-FFF2-40B4-BE49-F238E27FC236}">
                <a16:creationId xmlns:a16="http://schemas.microsoft.com/office/drawing/2014/main" id="{F261916B-A7C2-4092-8103-2EC055A8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603625"/>
            <a:ext cx="1797050" cy="3746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ファイルグループ</a:t>
            </a:r>
            <a:endParaRPr kumimoji="1" lang="ja-JP" altLang="en-US" sz="1400" b="0">
              <a:effectLst/>
              <a:latin typeface="+mn-lt"/>
            </a:endParaRPr>
          </a:p>
        </p:txBody>
      </p:sp>
      <p:sp>
        <p:nvSpPr>
          <p:cNvPr id="824326" name="AutoShape 6">
            <a:extLst>
              <a:ext uri="{FF2B5EF4-FFF2-40B4-BE49-F238E27FC236}">
                <a16:creationId xmlns:a16="http://schemas.microsoft.com/office/drawing/2014/main" id="{07C2B184-920C-4D5E-B7A0-7EE68417A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9" y="4022726"/>
            <a:ext cx="2924175" cy="3730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トランザクションログファイル</a:t>
            </a:r>
          </a:p>
        </p:txBody>
      </p:sp>
      <p:pic>
        <p:nvPicPr>
          <p:cNvPr id="824327" name="Picture 7" descr="Binary Code Sm">
            <a:extLst>
              <a:ext uri="{FF2B5EF4-FFF2-40B4-BE49-F238E27FC236}">
                <a16:creationId xmlns:a16="http://schemas.microsoft.com/office/drawing/2014/main" id="{BCF1D042-4891-42F1-9618-3C8CF13B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3625851" y="3695701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4328" name="Picture 8" descr="Binary Code Sm">
            <a:extLst>
              <a:ext uri="{FF2B5EF4-FFF2-40B4-BE49-F238E27FC236}">
                <a16:creationId xmlns:a16="http://schemas.microsoft.com/office/drawing/2014/main" id="{EFED8DA3-3129-4715-B7FF-69A68F4C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4083051" y="3733801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4329" name="Picture 9" descr="Binary Code Sm">
            <a:extLst>
              <a:ext uri="{FF2B5EF4-FFF2-40B4-BE49-F238E27FC236}">
                <a16:creationId xmlns:a16="http://schemas.microsoft.com/office/drawing/2014/main" id="{A856A7F4-0BC4-4294-B3AD-B6ADA1E0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5010151" y="3695701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4330" name="Rectangle 10">
            <a:extLst>
              <a:ext uri="{FF2B5EF4-FFF2-40B4-BE49-F238E27FC236}">
                <a16:creationId xmlns:a16="http://schemas.microsoft.com/office/drawing/2014/main" id="{0530E901-61FA-41BC-BBEA-21A95E7A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00" y="3657600"/>
            <a:ext cx="1130300" cy="15113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4331" name="Rectangle 11">
            <a:extLst>
              <a:ext uri="{FF2B5EF4-FFF2-40B4-BE49-F238E27FC236}">
                <a16:creationId xmlns:a16="http://schemas.microsoft.com/office/drawing/2014/main" id="{5405A57C-8BB7-46E1-97F4-9CD4075AA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0" y="3670300"/>
            <a:ext cx="1130300" cy="15113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4332" name="Text Box 12">
            <a:extLst>
              <a:ext uri="{FF2B5EF4-FFF2-40B4-BE49-F238E27FC236}">
                <a16:creationId xmlns:a16="http://schemas.microsoft.com/office/drawing/2014/main" id="{713D8651-3562-4612-AFB2-9E49D60E6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513" y="4702175"/>
            <a:ext cx="4860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.ndf</a:t>
            </a:r>
          </a:p>
        </p:txBody>
      </p:sp>
      <p:sp>
        <p:nvSpPr>
          <p:cNvPr id="824333" name="Text Box 13">
            <a:extLst>
              <a:ext uri="{FF2B5EF4-FFF2-40B4-BE49-F238E27FC236}">
                <a16:creationId xmlns:a16="http://schemas.microsoft.com/office/drawing/2014/main" id="{067CFBE5-A365-4C5A-84B0-32AEAC7C5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313" y="4727575"/>
            <a:ext cx="4283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.ldf</a:t>
            </a:r>
          </a:p>
        </p:txBody>
      </p:sp>
      <p:sp>
        <p:nvSpPr>
          <p:cNvPr id="824334" name="Text Box 14">
            <a:extLst>
              <a:ext uri="{FF2B5EF4-FFF2-40B4-BE49-F238E27FC236}">
                <a16:creationId xmlns:a16="http://schemas.microsoft.com/office/drawing/2014/main" id="{BDAB8E0E-E3BA-4B78-8D0A-B60CFFB65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4676775"/>
            <a:ext cx="5389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.mdf</a:t>
            </a:r>
          </a:p>
        </p:txBody>
      </p:sp>
      <p:sp>
        <p:nvSpPr>
          <p:cNvPr id="824335" name="Text Box 15">
            <a:extLst>
              <a:ext uri="{FF2B5EF4-FFF2-40B4-BE49-F238E27FC236}">
                <a16:creationId xmlns:a16="http://schemas.microsoft.com/office/drawing/2014/main" id="{D7954445-CFE1-4100-A06D-46AF354BB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213" y="4689475"/>
            <a:ext cx="4860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.ndf</a:t>
            </a:r>
          </a:p>
        </p:txBody>
      </p:sp>
      <p:sp>
        <p:nvSpPr>
          <p:cNvPr id="824336" name="Text Box 16">
            <a:extLst>
              <a:ext uri="{FF2B5EF4-FFF2-40B4-BE49-F238E27FC236}">
                <a16:creationId xmlns:a16="http://schemas.microsoft.com/office/drawing/2014/main" id="{1CEE2804-07BA-4DCF-813C-7D06FF9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3313" y="4714875"/>
            <a:ext cx="4860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.ndf</a:t>
            </a:r>
          </a:p>
        </p:txBody>
      </p:sp>
      <p:sp>
        <p:nvSpPr>
          <p:cNvPr id="824337" name="Text Box 17">
            <a:extLst>
              <a:ext uri="{FF2B5EF4-FFF2-40B4-BE49-F238E27FC236}">
                <a16:creationId xmlns:a16="http://schemas.microsoft.com/office/drawing/2014/main" id="{996A12AD-85E2-43DE-80D6-74AEDE6EA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168900"/>
            <a:ext cx="28654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lt"/>
              </a:rPr>
              <a:t>プライマリファイルグループ</a:t>
            </a:r>
          </a:p>
        </p:txBody>
      </p:sp>
      <p:sp>
        <p:nvSpPr>
          <p:cNvPr id="824338" name="Text Box 18">
            <a:extLst>
              <a:ext uri="{FF2B5EF4-FFF2-40B4-BE49-F238E27FC236}">
                <a16:creationId xmlns:a16="http://schemas.microsoft.com/office/drawing/2014/main" id="{96C18E60-B702-40B6-AA58-E29C5EDD3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826" y="5181600"/>
            <a:ext cx="2828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lt"/>
              </a:rPr>
              <a:t>ユーザ定義ファイルグループ</a:t>
            </a:r>
          </a:p>
        </p:txBody>
      </p:sp>
      <p:sp>
        <p:nvSpPr>
          <p:cNvPr id="824339" name="Text Box 19">
            <a:extLst>
              <a:ext uri="{FF2B5EF4-FFF2-40B4-BE49-F238E27FC236}">
                <a16:creationId xmlns:a16="http://schemas.microsoft.com/office/drawing/2014/main" id="{7C7F4891-3A3E-47C1-9551-97FD2DEE5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425" y="5646739"/>
            <a:ext cx="84328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－　</a:t>
            </a:r>
            <a:r>
              <a:rPr lang="en-US" altLang="ja-JP" sz="1600" b="0">
                <a:effectLst/>
                <a:latin typeface="+mn-lt"/>
              </a:rPr>
              <a:t>1</a:t>
            </a:r>
            <a:r>
              <a:rPr lang="ja-JP" altLang="en-US" sz="1600" b="0">
                <a:effectLst/>
                <a:latin typeface="+mn-lt"/>
              </a:rPr>
              <a:t>つのデータベースを複数データファイルで構成する事も可能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－　データファイルをまとめる論理領域をファイルグループという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－　ファイルグループ内のデータファイルへの書込みはストライピングされる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－　プライマリデータファイルが属するファイルグループをプライマリファイルグループという</a:t>
            </a:r>
          </a:p>
        </p:txBody>
      </p:sp>
      <p:sp>
        <p:nvSpPr>
          <p:cNvPr id="824340" name="Text Box 20">
            <a:extLst>
              <a:ext uri="{FF2B5EF4-FFF2-40B4-BE49-F238E27FC236}">
                <a16:creationId xmlns:a16="http://schemas.microsoft.com/office/drawing/2014/main" id="{0E1F3247-98B4-43B7-8054-7E3C8028A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26" y="4419600"/>
            <a:ext cx="11128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lt"/>
              </a:rPr>
              <a:t>プライマリ</a:t>
            </a:r>
          </a:p>
          <a:p>
            <a:pPr eaLnBrk="0" hangingPunct="0"/>
            <a:r>
              <a:rPr lang="ja-JP" altLang="en-US" sz="1400" b="0">
                <a:effectLst/>
                <a:latin typeface="+mn-lt"/>
              </a:rPr>
              <a:t>データファイル</a:t>
            </a:r>
          </a:p>
        </p:txBody>
      </p:sp>
      <p:sp>
        <p:nvSpPr>
          <p:cNvPr id="824341" name="Line 21">
            <a:extLst>
              <a:ext uri="{FF2B5EF4-FFF2-40B4-BE49-F238E27FC236}">
                <a16:creationId xmlns:a16="http://schemas.microsoft.com/office/drawing/2014/main" id="{303B2012-FDC3-4FBC-A74C-0555354CD1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0025" y="4102100"/>
            <a:ext cx="1016000" cy="520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4342" name="AutoShape 22">
            <a:extLst>
              <a:ext uri="{FF2B5EF4-FFF2-40B4-BE49-F238E27FC236}">
                <a16:creationId xmlns:a16="http://schemas.microsoft.com/office/drawing/2014/main" id="{EF94675A-F2AC-4D36-9649-62FF9FA99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39" y="1304925"/>
            <a:ext cx="1622425" cy="3746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インスタンス</a:t>
            </a:r>
          </a:p>
        </p:txBody>
      </p:sp>
      <p:sp>
        <p:nvSpPr>
          <p:cNvPr id="824343" name="Rectangle 23">
            <a:extLst>
              <a:ext uri="{FF2B5EF4-FFF2-40B4-BE49-F238E27FC236}">
                <a16:creationId xmlns:a16="http://schemas.microsoft.com/office/drawing/2014/main" id="{5BF61F7C-3252-43F4-AA56-3922D380C7F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68501" y="1739900"/>
            <a:ext cx="6759575" cy="1701800"/>
          </a:xfrm>
          <a:prstGeom prst="rect">
            <a:avLst/>
          </a:prstGeom>
          <a:solidFill>
            <a:srgbClr val="0072C6"/>
          </a:solidFill>
          <a:ln w="25400">
            <a:noFill/>
            <a:miter lim="800000"/>
            <a:headEnd type="none" w="sm" len="sm"/>
            <a:tailEnd type="none" w="sm" len="sm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grpSp>
        <p:nvGrpSpPr>
          <p:cNvPr id="824344" name="Group 24">
            <a:extLst>
              <a:ext uri="{FF2B5EF4-FFF2-40B4-BE49-F238E27FC236}">
                <a16:creationId xmlns:a16="http://schemas.microsoft.com/office/drawing/2014/main" id="{848B4DF7-6DC2-4E33-8AB4-9A904BA4A0B7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2178050"/>
            <a:ext cx="723900" cy="873125"/>
            <a:chOff x="526" y="1173"/>
            <a:chExt cx="456" cy="550"/>
          </a:xfrm>
        </p:grpSpPr>
        <p:sp>
          <p:nvSpPr>
            <p:cNvPr id="824345" name="AutoShape 25">
              <a:extLst>
                <a:ext uri="{FF2B5EF4-FFF2-40B4-BE49-F238E27FC236}">
                  <a16:creationId xmlns:a16="http://schemas.microsoft.com/office/drawing/2014/main" id="{850671A4-F282-4FAE-B85D-644672772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4346" name="Text Box 26">
              <a:extLst>
                <a:ext uri="{FF2B5EF4-FFF2-40B4-BE49-F238E27FC236}">
                  <a16:creationId xmlns:a16="http://schemas.microsoft.com/office/drawing/2014/main" id="{D3E194D8-B28D-45E4-999C-5FCC8CB76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5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master</a:t>
              </a:r>
            </a:p>
          </p:txBody>
        </p:sp>
      </p:grpSp>
      <p:grpSp>
        <p:nvGrpSpPr>
          <p:cNvPr id="824347" name="Group 27">
            <a:extLst>
              <a:ext uri="{FF2B5EF4-FFF2-40B4-BE49-F238E27FC236}">
                <a16:creationId xmlns:a16="http://schemas.microsoft.com/office/drawing/2014/main" id="{2BA5843A-B5F9-49D5-8FAB-D8233093881B}"/>
              </a:ext>
            </a:extLst>
          </p:cNvPr>
          <p:cNvGrpSpPr>
            <a:grpSpLocks/>
          </p:cNvGrpSpPr>
          <p:nvPr/>
        </p:nvGrpSpPr>
        <p:grpSpPr bwMode="auto">
          <a:xfrm>
            <a:off x="3186113" y="2178050"/>
            <a:ext cx="704850" cy="873125"/>
            <a:chOff x="526" y="1173"/>
            <a:chExt cx="444" cy="550"/>
          </a:xfrm>
        </p:grpSpPr>
        <p:sp>
          <p:nvSpPr>
            <p:cNvPr id="824348" name="AutoShape 28">
              <a:extLst>
                <a:ext uri="{FF2B5EF4-FFF2-40B4-BE49-F238E27FC236}">
                  <a16:creationId xmlns:a16="http://schemas.microsoft.com/office/drawing/2014/main" id="{308032D2-D0B9-4A5F-BF67-1523EB11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4349" name="Text Box 29">
              <a:extLst>
                <a:ext uri="{FF2B5EF4-FFF2-40B4-BE49-F238E27FC236}">
                  <a16:creationId xmlns:a16="http://schemas.microsoft.com/office/drawing/2014/main" id="{E5A5FB2D-C180-4E98-8A04-8123588F7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395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msdb</a:t>
              </a:r>
            </a:p>
          </p:txBody>
        </p:sp>
      </p:grpSp>
      <p:grpSp>
        <p:nvGrpSpPr>
          <p:cNvPr id="824350" name="Group 30">
            <a:extLst>
              <a:ext uri="{FF2B5EF4-FFF2-40B4-BE49-F238E27FC236}">
                <a16:creationId xmlns:a16="http://schemas.microsoft.com/office/drawing/2014/main" id="{07CBD330-B750-4B0A-806A-4F370511AAA9}"/>
              </a:ext>
            </a:extLst>
          </p:cNvPr>
          <p:cNvGrpSpPr>
            <a:grpSpLocks/>
          </p:cNvGrpSpPr>
          <p:nvPr/>
        </p:nvGrpSpPr>
        <p:grpSpPr bwMode="auto">
          <a:xfrm>
            <a:off x="4024315" y="2178050"/>
            <a:ext cx="704850" cy="873125"/>
            <a:chOff x="526" y="1173"/>
            <a:chExt cx="444" cy="550"/>
          </a:xfrm>
        </p:grpSpPr>
        <p:sp>
          <p:nvSpPr>
            <p:cNvPr id="824351" name="AutoShape 31">
              <a:extLst>
                <a:ext uri="{FF2B5EF4-FFF2-40B4-BE49-F238E27FC236}">
                  <a16:creationId xmlns:a16="http://schemas.microsoft.com/office/drawing/2014/main" id="{2A761FCB-09B2-4BCE-8C9A-359DFB87D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4352" name="Text Box 32">
              <a:extLst>
                <a:ext uri="{FF2B5EF4-FFF2-40B4-BE49-F238E27FC236}">
                  <a16:creationId xmlns:a16="http://schemas.microsoft.com/office/drawing/2014/main" id="{A787012A-E3BE-4FCD-8FC1-63E8D96CA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3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model</a:t>
              </a:r>
            </a:p>
          </p:txBody>
        </p:sp>
      </p:grpSp>
      <p:grpSp>
        <p:nvGrpSpPr>
          <p:cNvPr id="824353" name="Group 33">
            <a:extLst>
              <a:ext uri="{FF2B5EF4-FFF2-40B4-BE49-F238E27FC236}">
                <a16:creationId xmlns:a16="http://schemas.microsoft.com/office/drawing/2014/main" id="{16C1A734-EFC6-4816-AD57-77EB323F4CBD}"/>
              </a:ext>
            </a:extLst>
          </p:cNvPr>
          <p:cNvGrpSpPr>
            <a:grpSpLocks/>
          </p:cNvGrpSpPr>
          <p:nvPr/>
        </p:nvGrpSpPr>
        <p:grpSpPr bwMode="auto">
          <a:xfrm>
            <a:off x="4887913" y="2178050"/>
            <a:ext cx="704850" cy="873125"/>
            <a:chOff x="526" y="1173"/>
            <a:chExt cx="444" cy="550"/>
          </a:xfrm>
        </p:grpSpPr>
        <p:sp>
          <p:nvSpPr>
            <p:cNvPr id="824354" name="AutoShape 34">
              <a:extLst>
                <a:ext uri="{FF2B5EF4-FFF2-40B4-BE49-F238E27FC236}">
                  <a16:creationId xmlns:a16="http://schemas.microsoft.com/office/drawing/2014/main" id="{5060608A-12BD-419B-AE3D-DA47ACFB1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4355" name="Text Box 35">
              <a:extLst>
                <a:ext uri="{FF2B5EF4-FFF2-40B4-BE49-F238E27FC236}">
                  <a16:creationId xmlns:a16="http://schemas.microsoft.com/office/drawing/2014/main" id="{0D7A0D4B-FED3-49F0-8DA8-602034631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0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ja-JP" altLang="en-US" sz="1400" b="0">
                  <a:solidFill>
                    <a:srgbClr val="FFFFFF"/>
                  </a:solidFill>
                  <a:effectLst/>
                  <a:latin typeface="+mn-lt"/>
                </a:rPr>
                <a:t> </a:t>
              </a:r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temp</a:t>
              </a:r>
            </a:p>
          </p:txBody>
        </p:sp>
      </p:grpSp>
      <p:sp>
        <p:nvSpPr>
          <p:cNvPr id="824356" name="AutoShape 36">
            <a:extLst>
              <a:ext uri="{FF2B5EF4-FFF2-40B4-BE49-F238E27FC236}">
                <a16:creationId xmlns:a16="http://schemas.microsoft.com/office/drawing/2014/main" id="{1ED5C97F-B82D-41FC-80B3-94396CAF5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763" y="2181225"/>
            <a:ext cx="647700" cy="57943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4357" name="Text Box 37">
            <a:extLst>
              <a:ext uri="{FF2B5EF4-FFF2-40B4-BE49-F238E27FC236}">
                <a16:creationId xmlns:a16="http://schemas.microsoft.com/office/drawing/2014/main" id="{34848118-1690-45D4-938A-6C0759E2E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614" y="2746375"/>
            <a:ext cx="8563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ユーザ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DB</a:t>
            </a:r>
          </a:p>
        </p:txBody>
      </p:sp>
      <p:sp>
        <p:nvSpPr>
          <p:cNvPr id="824358" name="Rectangle 38">
            <a:extLst>
              <a:ext uri="{FF2B5EF4-FFF2-40B4-BE49-F238E27FC236}">
                <a16:creationId xmlns:a16="http://schemas.microsoft.com/office/drawing/2014/main" id="{E7370308-DE53-4204-A0A3-C8629C4BE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300" y="1993901"/>
            <a:ext cx="3467100" cy="110807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4359" name="Text Box 39">
            <a:extLst>
              <a:ext uri="{FF2B5EF4-FFF2-40B4-BE49-F238E27FC236}">
                <a16:creationId xmlns:a16="http://schemas.microsoft.com/office/drawing/2014/main" id="{F5F987F7-75E8-42DC-BB09-D4303D2C1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4" y="3101975"/>
            <a:ext cx="20425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システムデータベース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(</a:t>
            </a:r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必須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824360" name="AutoShape 40">
            <a:extLst>
              <a:ext uri="{FF2B5EF4-FFF2-40B4-BE49-F238E27FC236}">
                <a16:creationId xmlns:a16="http://schemas.microsoft.com/office/drawing/2014/main" id="{5C6CD1A1-0C61-414B-AA11-5BA2D0A66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350" y="2195514"/>
            <a:ext cx="647700" cy="57943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4361" name="Text Box 41">
            <a:extLst>
              <a:ext uri="{FF2B5EF4-FFF2-40B4-BE49-F238E27FC236}">
                <a16:creationId xmlns:a16="http://schemas.microsoft.com/office/drawing/2014/main" id="{AFAE2BF3-3DD9-4A81-B902-7A94E54A2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70138"/>
            <a:ext cx="450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・・・</a:t>
            </a:r>
          </a:p>
        </p:txBody>
      </p:sp>
      <p:sp>
        <p:nvSpPr>
          <p:cNvPr id="824362" name="Line 42">
            <a:extLst>
              <a:ext uri="{FF2B5EF4-FFF2-40B4-BE49-F238E27FC236}">
                <a16:creationId xmlns:a16="http://schemas.microsoft.com/office/drawing/2014/main" id="{1C321470-976D-41CE-8BCE-420CD76F8A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7100" y="3038476"/>
            <a:ext cx="1473200" cy="5937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4363" name="Line 43">
            <a:extLst>
              <a:ext uri="{FF2B5EF4-FFF2-40B4-BE49-F238E27FC236}">
                <a16:creationId xmlns:a16="http://schemas.microsoft.com/office/drawing/2014/main" id="{A1C63F4A-D68A-4FB7-B9FF-C226D8C89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3038476"/>
            <a:ext cx="406400" cy="6699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</p:spTree>
  </p:cSld>
  <p:clrMapOvr>
    <a:masterClrMapping/>
  </p:clrMapOvr>
  <p:transition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794" name="AutoShap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30959" y="1364732"/>
            <a:ext cx="2032397" cy="3602348"/>
          </a:xfrm>
          <a:prstGeom prst="roundRect">
            <a:avLst>
              <a:gd name="adj" fmla="val 16667"/>
            </a:avLst>
          </a:prstGeom>
          <a:solidFill>
            <a:srgbClr val="0072C6"/>
          </a:solidFill>
          <a:ln w="9525" cap="flat" cmpd="sng" algn="ctr">
            <a:noFill/>
            <a:prstDash val="solid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headEnd/>
                <a:tailEnd/>
              </a14:hiddenLine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endParaRPr lang="ja-JP" altLang="en-US" sz="21525" b="0">
              <a:solidFill>
                <a:srgbClr val="FFFFFF"/>
              </a:solidFill>
              <a:effectLst/>
            </a:endParaRPr>
          </a:p>
        </p:txBody>
      </p:sp>
      <p:sp>
        <p:nvSpPr>
          <p:cNvPr id="4257811" name="Rectangle 1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>
                <a:effectLst/>
              </a:rPr>
              <a:t>リレーショナル エンジンの動作</a:t>
            </a:r>
            <a:br>
              <a:rPr lang="ja-JP" altLang="en-US" dirty="0"/>
            </a:br>
            <a:r>
              <a:rPr lang="en-US" altLang="ja-JP" sz="2100" dirty="0">
                <a:effectLst/>
              </a:rPr>
              <a:t>SELECT</a:t>
            </a:r>
          </a:p>
        </p:txBody>
      </p:sp>
      <p:sp>
        <p:nvSpPr>
          <p:cNvPr id="4257796" name="Text Box 4"/>
          <p:cNvSpPr txBox="1">
            <a:spLocks noChangeArrowheads="1"/>
          </p:cNvSpPr>
          <p:nvPr/>
        </p:nvSpPr>
        <p:spPr bwMode="auto">
          <a:xfrm>
            <a:off x="5686019" y="1581774"/>
            <a:ext cx="904875" cy="507831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SELECT </a:t>
            </a:r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・・</a:t>
            </a:r>
            <a:b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</a:br>
            <a:endParaRPr lang="ja-JP" altLang="en-US" sz="900" b="0" dirty="0">
              <a:solidFill>
                <a:srgbClr val="0033CC"/>
              </a:solidFill>
              <a:effectLst/>
              <a:latin typeface="+mn-lt"/>
            </a:endParaRPr>
          </a:p>
          <a:p>
            <a:endParaRPr lang="en-US" altLang="ja-JP" sz="900" b="0" dirty="0">
              <a:solidFill>
                <a:srgbClr val="0033CC"/>
              </a:solidFill>
              <a:effectLst/>
              <a:latin typeface="+mn-lt"/>
            </a:endParaRPr>
          </a:p>
        </p:txBody>
      </p:sp>
      <p:pic>
        <p:nvPicPr>
          <p:cNvPr id="4257797" name="Picture 5" descr="Gold Di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26208" y="3960607"/>
            <a:ext cx="1844278" cy="601266"/>
          </a:xfrm>
          <a:prstGeom prst="rect">
            <a:avLst/>
          </a:prstGeom>
          <a:noFill/>
        </p:spPr>
      </p:pic>
      <p:pic>
        <p:nvPicPr>
          <p:cNvPr id="4257798" name="Picture 6" descr="Serv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40750" y="2979202"/>
            <a:ext cx="1181100" cy="1522809"/>
          </a:xfrm>
          <a:prstGeom prst="rect">
            <a:avLst/>
          </a:prstGeom>
          <a:noFill/>
        </p:spPr>
      </p:pic>
      <p:sp>
        <p:nvSpPr>
          <p:cNvPr id="4257799" name="AutoShape 7"/>
          <p:cNvSpPr>
            <a:spLocks noChangeArrowheads="1"/>
          </p:cNvSpPr>
          <p:nvPr/>
        </p:nvSpPr>
        <p:spPr bwMode="auto">
          <a:xfrm>
            <a:off x="7731513" y="3715008"/>
            <a:ext cx="1704975" cy="150137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 lIns="55721" tIns="6668" rIns="55721" bIns="6668"/>
          <a:lstStyle/>
          <a:p>
            <a:endParaRPr lang="ja-JP" altLang="en-US" sz="900" b="0">
              <a:effectLst/>
              <a:latin typeface="+mn-lt"/>
            </a:endParaRPr>
          </a:p>
        </p:txBody>
      </p:sp>
      <p:sp>
        <p:nvSpPr>
          <p:cNvPr id="4257800" name="Text Box 8"/>
          <p:cNvSpPr txBox="1">
            <a:spLocks noChangeArrowheads="1"/>
          </p:cNvSpPr>
          <p:nvPr/>
        </p:nvSpPr>
        <p:spPr bwMode="auto">
          <a:xfrm>
            <a:off x="8023974" y="4948499"/>
            <a:ext cx="1315640" cy="171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ログ ファイル </a:t>
            </a:r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(*.ldf)</a:t>
            </a:r>
          </a:p>
        </p:txBody>
      </p:sp>
      <p:sp>
        <p:nvSpPr>
          <p:cNvPr id="4257801" name="AutoShape 9"/>
          <p:cNvSpPr>
            <a:spLocks noChangeArrowheads="1"/>
          </p:cNvSpPr>
          <p:nvPr/>
        </p:nvSpPr>
        <p:spPr bwMode="auto">
          <a:xfrm>
            <a:off x="7721987" y="1910019"/>
            <a:ext cx="1714500" cy="17145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</p:spPr>
        <p:txBody>
          <a:bodyPr lIns="55721" tIns="6668" rIns="55721" bIns="6668"/>
          <a:lstStyle/>
          <a:p>
            <a:endParaRPr lang="ja-JP" altLang="en-US" sz="900" b="0">
              <a:effectLst/>
              <a:latin typeface="+mn-lt"/>
            </a:endParaRPr>
          </a:p>
        </p:txBody>
      </p:sp>
      <p:sp>
        <p:nvSpPr>
          <p:cNvPr id="4257802" name="Text Box 10"/>
          <p:cNvSpPr txBox="1">
            <a:spLocks noChangeArrowheads="1"/>
          </p:cNvSpPr>
          <p:nvPr/>
        </p:nvSpPr>
        <p:spPr bwMode="auto">
          <a:xfrm>
            <a:off x="7874712" y="3283352"/>
            <a:ext cx="15001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ctr"/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データファイル </a:t>
            </a:r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(*.mdf)</a:t>
            </a:r>
          </a:p>
        </p:txBody>
      </p:sp>
      <p:sp>
        <p:nvSpPr>
          <p:cNvPr id="4257803" name="Text Box 11"/>
          <p:cNvSpPr txBox="1">
            <a:spLocks noChangeArrowheads="1"/>
          </p:cNvSpPr>
          <p:nvPr/>
        </p:nvSpPr>
        <p:spPr bwMode="auto">
          <a:xfrm>
            <a:off x="5257828" y="4706148"/>
            <a:ext cx="1937147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en-US" altLang="ja-JP" sz="900" b="0" dirty="0">
                <a:solidFill>
                  <a:schemeClr val="bg1"/>
                </a:solidFill>
                <a:effectLst/>
                <a:latin typeface="+mn-lt"/>
              </a:rPr>
              <a:t>SQL Server </a:t>
            </a:r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バッファ プール</a:t>
            </a:r>
          </a:p>
        </p:txBody>
      </p:sp>
      <p:sp>
        <p:nvSpPr>
          <p:cNvPr id="4257804" name="Text Box 12"/>
          <p:cNvSpPr txBox="1">
            <a:spLocks noChangeArrowheads="1"/>
          </p:cNvSpPr>
          <p:nvPr/>
        </p:nvSpPr>
        <p:spPr bwMode="auto">
          <a:xfrm>
            <a:off x="8140222" y="4286009"/>
            <a:ext cx="1076867" cy="646331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altLang="ja-JP" sz="1800" b="0">
              <a:solidFill>
                <a:srgbClr val="0033CC"/>
              </a:solidFill>
              <a:effectLst/>
              <a:latin typeface="+mn-lt"/>
            </a:endParaRPr>
          </a:p>
          <a:p>
            <a:endParaRPr lang="en-US" altLang="ja-JP" sz="1800" b="0">
              <a:solidFill>
                <a:srgbClr val="0033CC"/>
              </a:solidFill>
              <a:effectLst/>
              <a:latin typeface="+mn-lt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974617" y="2032877"/>
            <a:ext cx="1700010" cy="800101"/>
            <a:chOff x="1156" y="1619"/>
            <a:chExt cx="1186" cy="672"/>
          </a:xfrm>
        </p:grpSpPr>
        <p:sp>
          <p:nvSpPr>
            <p:cNvPr id="4257806" name="Line 14"/>
            <p:cNvSpPr>
              <a:spLocks noChangeShapeType="1"/>
            </p:cNvSpPr>
            <p:nvPr/>
          </p:nvSpPr>
          <p:spPr bwMode="auto">
            <a:xfrm flipV="1">
              <a:off x="1363" y="1619"/>
              <a:ext cx="979" cy="672"/>
            </a:xfrm>
            <a:prstGeom prst="line">
              <a:avLst/>
            </a:prstGeom>
            <a:ln>
              <a:headEnd type="oval" w="lg" len="lg"/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wrap="square" anchor="b">
              <a:spAutoFit/>
            </a:bodyPr>
            <a:lstStyle/>
            <a:p>
              <a:endParaRPr lang="ja-JP" altLang="en-US" sz="900" b="0">
                <a:effectLst/>
              </a:endParaRPr>
            </a:p>
          </p:txBody>
        </p:sp>
        <p:sp>
          <p:nvSpPr>
            <p:cNvPr id="4257807" name="Text Box 15"/>
            <p:cNvSpPr txBox="1">
              <a:spLocks noChangeArrowheads="1"/>
            </p:cNvSpPr>
            <p:nvPr/>
          </p:nvSpPr>
          <p:spPr bwMode="auto">
            <a:xfrm>
              <a:off x="1280" y="1907"/>
              <a:ext cx="605" cy="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5721" tIns="6668" rIns="55721" bIns="6668"/>
            <a:lstStyle/>
            <a:p>
              <a:pPr algn="just"/>
              <a:r>
                <a:rPr lang="en-US" altLang="ja-JP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SELECT</a:t>
              </a:r>
              <a:r>
                <a:rPr lang="ja-JP" altLang="en-US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・・ </a:t>
              </a:r>
            </a:p>
          </p:txBody>
        </p:sp>
        <p:sp>
          <p:nvSpPr>
            <p:cNvPr id="4257808" name="Text Box 16"/>
            <p:cNvSpPr txBox="1">
              <a:spLocks noChangeArrowheads="1"/>
            </p:cNvSpPr>
            <p:nvPr/>
          </p:nvSpPr>
          <p:spPr bwMode="auto">
            <a:xfrm>
              <a:off x="1156" y="1879"/>
              <a:ext cx="22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①</a:t>
              </a:r>
            </a:p>
          </p:txBody>
        </p:sp>
      </p:grpSp>
      <p:sp>
        <p:nvSpPr>
          <p:cNvPr id="4257809" name="Text Box 17"/>
          <p:cNvSpPr txBox="1">
            <a:spLocks noChangeArrowheads="1"/>
          </p:cNvSpPr>
          <p:nvPr/>
        </p:nvSpPr>
        <p:spPr bwMode="auto">
          <a:xfrm>
            <a:off x="5556922" y="1431559"/>
            <a:ext cx="1466201" cy="30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プロシ－ジャ キャッシュ</a:t>
            </a:r>
          </a:p>
        </p:txBody>
      </p:sp>
      <p:sp>
        <p:nvSpPr>
          <p:cNvPr id="4257810" name="Text Box 18"/>
          <p:cNvSpPr txBox="1">
            <a:spLocks noChangeArrowheads="1"/>
          </p:cNvSpPr>
          <p:nvPr/>
        </p:nvSpPr>
        <p:spPr bwMode="auto">
          <a:xfrm>
            <a:off x="5369823" y="1410467"/>
            <a:ext cx="27027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 sz="1050" b="0" dirty="0">
                <a:solidFill>
                  <a:schemeClr val="bg1"/>
                </a:solidFill>
                <a:effectLst/>
                <a:latin typeface="+mn-lt"/>
              </a:rPr>
              <a:t>②</a:t>
            </a:r>
          </a:p>
        </p:txBody>
      </p:sp>
      <p:sp>
        <p:nvSpPr>
          <p:cNvPr id="4257812" name="Text Box 20"/>
          <p:cNvSpPr txBox="1">
            <a:spLocks noChangeArrowheads="1"/>
          </p:cNvSpPr>
          <p:nvPr/>
        </p:nvSpPr>
        <p:spPr bwMode="auto">
          <a:xfrm>
            <a:off x="5383598" y="2209516"/>
            <a:ext cx="1330271" cy="18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バッファキャッシュ</a:t>
            </a:r>
            <a:r>
              <a:rPr lang="ja-JP" altLang="en-US" sz="788" b="0" dirty="0">
                <a:solidFill>
                  <a:schemeClr val="bg1"/>
                </a:solidFill>
                <a:effectLst/>
                <a:latin typeface="+mn-lt"/>
              </a:rPr>
              <a:t> </a:t>
            </a:r>
          </a:p>
        </p:txBody>
      </p:sp>
      <p:pic>
        <p:nvPicPr>
          <p:cNvPr id="4257813" name="Picture 21" descr="PC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0487" y="2783939"/>
            <a:ext cx="1265634" cy="1137047"/>
          </a:xfrm>
          <a:prstGeom prst="rect">
            <a:avLst/>
          </a:prstGeom>
          <a:noFill/>
        </p:spPr>
      </p:pic>
      <p:sp>
        <p:nvSpPr>
          <p:cNvPr id="4257814" name="Text Box 22"/>
          <p:cNvSpPr txBox="1">
            <a:spLocks noChangeArrowheads="1"/>
          </p:cNvSpPr>
          <p:nvPr/>
        </p:nvSpPr>
        <p:spPr bwMode="auto">
          <a:xfrm>
            <a:off x="5652681" y="3937620"/>
            <a:ext cx="1123950" cy="311624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 </a:t>
            </a:r>
            <a:endParaRPr lang="en-US" altLang="ja-JP" sz="525" b="0">
              <a:solidFill>
                <a:srgbClr val="0033CC"/>
              </a:solidFill>
              <a:effectLst/>
              <a:latin typeface="+mn-lt"/>
            </a:endParaRPr>
          </a:p>
          <a:p>
            <a:r>
              <a:rPr lang="en-US" altLang="ja-JP" sz="525" b="0">
                <a:solidFill>
                  <a:srgbClr val="0033CC"/>
                </a:solidFill>
                <a:effectLst/>
                <a:latin typeface="+mn-lt"/>
              </a:rPr>
              <a:t> </a:t>
            </a:r>
          </a:p>
        </p:txBody>
      </p:sp>
      <p:pic>
        <p:nvPicPr>
          <p:cNvPr id="4257815" name="Picture 23" descr="A_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29697" y="2391033"/>
            <a:ext cx="1190625" cy="1190625"/>
          </a:xfrm>
          <a:prstGeom prst="rect">
            <a:avLst/>
          </a:prstGeom>
          <a:noFill/>
        </p:spPr>
      </p:pic>
      <p:sp>
        <p:nvSpPr>
          <p:cNvPr id="4257816" name="Text Box 24"/>
          <p:cNvSpPr txBox="1">
            <a:spLocks noChangeArrowheads="1"/>
          </p:cNvSpPr>
          <p:nvPr/>
        </p:nvSpPr>
        <p:spPr bwMode="auto">
          <a:xfrm>
            <a:off x="5737587" y="3169377"/>
            <a:ext cx="12865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788" b="0" dirty="0">
                <a:solidFill>
                  <a:schemeClr val="bg1"/>
                </a:solidFill>
                <a:effectLst/>
                <a:latin typeface="+mn-lt"/>
              </a:rPr>
              <a:t>クエリ ワークスペース 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7838669" y="2449374"/>
            <a:ext cx="1490663" cy="797719"/>
            <a:chOff x="4227" y="2008"/>
            <a:chExt cx="1252" cy="670"/>
          </a:xfrm>
        </p:grpSpPr>
        <p:sp>
          <p:nvSpPr>
            <p:cNvPr id="4257818" name="Rectangle 26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19" name="Rectangle 27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0" name="Rectangle 28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1" name="Rectangle 29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2" name="Rectangle 30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3" name="Rectangle 31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4" name="Rectangle 32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5" name="Rectangle 33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6" name="Rectangle 34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7" name="Rectangle 35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8" name="Rectangle 36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9" name="Rectangle 37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0" name="Rectangle 38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1" name="Rectangle 39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2" name="Rectangle 40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3" name="Rectangle 41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4" name="Rectangle 42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5" name="Rectangle 43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6" name="Rectangle 44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7" name="Rectangle 45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8" name="Rectangle 46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9" name="Rectangle 47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0" name="Rectangle 48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1" name="Rectangle 49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2" name="Rectangle 50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3" name="Rectangle 51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4" name="Rectangle 52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5" name="Rectangle 53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6" name="Rectangle 54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7" name="Rectangle 55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8" name="Rectangle 56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9" name="Rectangle 57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0" name="Rectangle 58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1" name="Rectangle 59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2" name="Rectangle 60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3" name="Rectangle 61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4" name="Rectangle 62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5" name="Rectangle 63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6" name="Rectangle 64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7" name="Rectangle 65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8" name="Line 66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59" name="Line 67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0" name="Line 68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1" name="Line 69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2" name="Line 70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3" name="Line 71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4" name="Line 72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5" name="Line 73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6" name="Line 74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7" name="Line 75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8" name="Line 76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9" name="Line 77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70" name="Line 78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71" name="Line 79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72" name="Line 80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</p:grp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5419319" y="2361268"/>
            <a:ext cx="1490663" cy="797719"/>
            <a:chOff x="2195" y="1704"/>
            <a:chExt cx="1252" cy="670"/>
          </a:xfrm>
        </p:grpSpPr>
        <p:sp>
          <p:nvSpPr>
            <p:cNvPr id="4257874" name="Rectangle 82"/>
            <p:cNvSpPr>
              <a:spLocks noChangeArrowheads="1"/>
            </p:cNvSpPr>
            <p:nvPr/>
          </p:nvSpPr>
          <p:spPr bwMode="auto">
            <a:xfrm>
              <a:off x="3291" y="224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75" name="Rectangle 83"/>
            <p:cNvSpPr>
              <a:spLocks noChangeArrowheads="1"/>
            </p:cNvSpPr>
            <p:nvPr/>
          </p:nvSpPr>
          <p:spPr bwMode="auto">
            <a:xfrm>
              <a:off x="3134" y="224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76" name="Rectangle 84"/>
            <p:cNvSpPr>
              <a:spLocks noChangeArrowheads="1"/>
            </p:cNvSpPr>
            <p:nvPr/>
          </p:nvSpPr>
          <p:spPr bwMode="auto">
            <a:xfrm>
              <a:off x="2978" y="224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77" name="Rectangle 85"/>
            <p:cNvSpPr>
              <a:spLocks noChangeArrowheads="1"/>
            </p:cNvSpPr>
            <p:nvPr/>
          </p:nvSpPr>
          <p:spPr bwMode="auto">
            <a:xfrm>
              <a:off x="2821" y="224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78" name="Rectangle 86"/>
            <p:cNvSpPr>
              <a:spLocks noChangeArrowheads="1"/>
            </p:cNvSpPr>
            <p:nvPr/>
          </p:nvSpPr>
          <p:spPr bwMode="auto">
            <a:xfrm>
              <a:off x="2665" y="224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79" name="Rectangle 87"/>
            <p:cNvSpPr>
              <a:spLocks noChangeArrowheads="1"/>
            </p:cNvSpPr>
            <p:nvPr/>
          </p:nvSpPr>
          <p:spPr bwMode="auto">
            <a:xfrm>
              <a:off x="2508" y="224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0" name="Rectangle 88"/>
            <p:cNvSpPr>
              <a:spLocks noChangeArrowheads="1"/>
            </p:cNvSpPr>
            <p:nvPr/>
          </p:nvSpPr>
          <p:spPr bwMode="auto">
            <a:xfrm>
              <a:off x="2352" y="224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1" name="Rectangle 89"/>
            <p:cNvSpPr>
              <a:spLocks noChangeArrowheads="1"/>
            </p:cNvSpPr>
            <p:nvPr/>
          </p:nvSpPr>
          <p:spPr bwMode="auto">
            <a:xfrm>
              <a:off x="2195" y="224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2" name="Rectangle 90"/>
            <p:cNvSpPr>
              <a:spLocks noChangeArrowheads="1"/>
            </p:cNvSpPr>
            <p:nvPr/>
          </p:nvSpPr>
          <p:spPr bwMode="auto">
            <a:xfrm>
              <a:off x="3291" y="210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3" name="Rectangle 91"/>
            <p:cNvSpPr>
              <a:spLocks noChangeArrowheads="1"/>
            </p:cNvSpPr>
            <p:nvPr/>
          </p:nvSpPr>
          <p:spPr bwMode="auto">
            <a:xfrm>
              <a:off x="3134" y="210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4" name="Rectangle 92"/>
            <p:cNvSpPr>
              <a:spLocks noChangeArrowheads="1"/>
            </p:cNvSpPr>
            <p:nvPr/>
          </p:nvSpPr>
          <p:spPr bwMode="auto">
            <a:xfrm>
              <a:off x="2978" y="210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5" name="Rectangle 93"/>
            <p:cNvSpPr>
              <a:spLocks noChangeArrowheads="1"/>
            </p:cNvSpPr>
            <p:nvPr/>
          </p:nvSpPr>
          <p:spPr bwMode="auto">
            <a:xfrm>
              <a:off x="2821" y="210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6" name="Rectangle 94"/>
            <p:cNvSpPr>
              <a:spLocks noChangeArrowheads="1"/>
            </p:cNvSpPr>
            <p:nvPr/>
          </p:nvSpPr>
          <p:spPr bwMode="auto">
            <a:xfrm>
              <a:off x="2665" y="210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7" name="Rectangle 95"/>
            <p:cNvSpPr>
              <a:spLocks noChangeArrowheads="1"/>
            </p:cNvSpPr>
            <p:nvPr/>
          </p:nvSpPr>
          <p:spPr bwMode="auto">
            <a:xfrm>
              <a:off x="2508" y="210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8" name="Rectangle 96"/>
            <p:cNvSpPr>
              <a:spLocks noChangeArrowheads="1"/>
            </p:cNvSpPr>
            <p:nvPr/>
          </p:nvSpPr>
          <p:spPr bwMode="auto">
            <a:xfrm>
              <a:off x="2352" y="210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9" name="Rectangle 97"/>
            <p:cNvSpPr>
              <a:spLocks noChangeArrowheads="1"/>
            </p:cNvSpPr>
            <p:nvPr/>
          </p:nvSpPr>
          <p:spPr bwMode="auto">
            <a:xfrm>
              <a:off x="2195" y="210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0" name="Rectangle 98"/>
            <p:cNvSpPr>
              <a:spLocks noChangeArrowheads="1"/>
            </p:cNvSpPr>
            <p:nvPr/>
          </p:nvSpPr>
          <p:spPr bwMode="auto">
            <a:xfrm>
              <a:off x="3291" y="197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1" name="Rectangle 99"/>
            <p:cNvSpPr>
              <a:spLocks noChangeArrowheads="1"/>
            </p:cNvSpPr>
            <p:nvPr/>
          </p:nvSpPr>
          <p:spPr bwMode="auto">
            <a:xfrm>
              <a:off x="3134" y="197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2" name="Rectangle 100"/>
            <p:cNvSpPr>
              <a:spLocks noChangeArrowheads="1"/>
            </p:cNvSpPr>
            <p:nvPr/>
          </p:nvSpPr>
          <p:spPr bwMode="auto">
            <a:xfrm>
              <a:off x="2978" y="197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3" name="Rectangle 101"/>
            <p:cNvSpPr>
              <a:spLocks noChangeArrowheads="1"/>
            </p:cNvSpPr>
            <p:nvPr/>
          </p:nvSpPr>
          <p:spPr bwMode="auto">
            <a:xfrm>
              <a:off x="2821" y="197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4" name="Rectangle 102"/>
            <p:cNvSpPr>
              <a:spLocks noChangeArrowheads="1"/>
            </p:cNvSpPr>
            <p:nvPr/>
          </p:nvSpPr>
          <p:spPr bwMode="auto">
            <a:xfrm>
              <a:off x="2665" y="197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5" name="Rectangle 103"/>
            <p:cNvSpPr>
              <a:spLocks noChangeArrowheads="1"/>
            </p:cNvSpPr>
            <p:nvPr/>
          </p:nvSpPr>
          <p:spPr bwMode="auto">
            <a:xfrm>
              <a:off x="2508" y="197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6" name="Rectangle 104"/>
            <p:cNvSpPr>
              <a:spLocks noChangeArrowheads="1"/>
            </p:cNvSpPr>
            <p:nvPr/>
          </p:nvSpPr>
          <p:spPr bwMode="auto">
            <a:xfrm>
              <a:off x="2352" y="197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7" name="Rectangle 105"/>
            <p:cNvSpPr>
              <a:spLocks noChangeArrowheads="1"/>
            </p:cNvSpPr>
            <p:nvPr/>
          </p:nvSpPr>
          <p:spPr bwMode="auto">
            <a:xfrm>
              <a:off x="2195" y="197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8" name="Rectangle 106"/>
            <p:cNvSpPr>
              <a:spLocks noChangeArrowheads="1"/>
            </p:cNvSpPr>
            <p:nvPr/>
          </p:nvSpPr>
          <p:spPr bwMode="auto">
            <a:xfrm>
              <a:off x="3291" y="183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9" name="Rectangle 107"/>
            <p:cNvSpPr>
              <a:spLocks noChangeArrowheads="1"/>
            </p:cNvSpPr>
            <p:nvPr/>
          </p:nvSpPr>
          <p:spPr bwMode="auto">
            <a:xfrm>
              <a:off x="3134" y="183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0" name="Rectangle 108"/>
            <p:cNvSpPr>
              <a:spLocks noChangeArrowheads="1"/>
            </p:cNvSpPr>
            <p:nvPr/>
          </p:nvSpPr>
          <p:spPr bwMode="auto">
            <a:xfrm>
              <a:off x="2978" y="183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1" name="Rectangle 109"/>
            <p:cNvSpPr>
              <a:spLocks noChangeArrowheads="1"/>
            </p:cNvSpPr>
            <p:nvPr/>
          </p:nvSpPr>
          <p:spPr bwMode="auto">
            <a:xfrm>
              <a:off x="2821" y="183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2" name="Rectangle 110"/>
            <p:cNvSpPr>
              <a:spLocks noChangeArrowheads="1"/>
            </p:cNvSpPr>
            <p:nvPr/>
          </p:nvSpPr>
          <p:spPr bwMode="auto">
            <a:xfrm>
              <a:off x="2665" y="183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3" name="Rectangle 111"/>
            <p:cNvSpPr>
              <a:spLocks noChangeArrowheads="1"/>
            </p:cNvSpPr>
            <p:nvPr/>
          </p:nvSpPr>
          <p:spPr bwMode="auto">
            <a:xfrm>
              <a:off x="2508" y="183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4" name="Rectangle 112"/>
            <p:cNvSpPr>
              <a:spLocks noChangeArrowheads="1"/>
            </p:cNvSpPr>
            <p:nvPr/>
          </p:nvSpPr>
          <p:spPr bwMode="auto">
            <a:xfrm>
              <a:off x="2352" y="183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5" name="Rectangle 113"/>
            <p:cNvSpPr>
              <a:spLocks noChangeArrowheads="1"/>
            </p:cNvSpPr>
            <p:nvPr/>
          </p:nvSpPr>
          <p:spPr bwMode="auto">
            <a:xfrm>
              <a:off x="2195" y="183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6" name="Rectangle 114"/>
            <p:cNvSpPr>
              <a:spLocks noChangeArrowheads="1"/>
            </p:cNvSpPr>
            <p:nvPr/>
          </p:nvSpPr>
          <p:spPr bwMode="auto">
            <a:xfrm>
              <a:off x="3291" y="170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7" name="Rectangle 115"/>
            <p:cNvSpPr>
              <a:spLocks noChangeArrowheads="1"/>
            </p:cNvSpPr>
            <p:nvPr/>
          </p:nvSpPr>
          <p:spPr bwMode="auto">
            <a:xfrm>
              <a:off x="3134" y="170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8" name="Rectangle 116"/>
            <p:cNvSpPr>
              <a:spLocks noChangeArrowheads="1"/>
            </p:cNvSpPr>
            <p:nvPr/>
          </p:nvSpPr>
          <p:spPr bwMode="auto">
            <a:xfrm>
              <a:off x="2978" y="170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9" name="Rectangle 117"/>
            <p:cNvSpPr>
              <a:spLocks noChangeArrowheads="1"/>
            </p:cNvSpPr>
            <p:nvPr/>
          </p:nvSpPr>
          <p:spPr bwMode="auto">
            <a:xfrm>
              <a:off x="2821" y="170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10" name="Rectangle 118"/>
            <p:cNvSpPr>
              <a:spLocks noChangeArrowheads="1"/>
            </p:cNvSpPr>
            <p:nvPr/>
          </p:nvSpPr>
          <p:spPr bwMode="auto">
            <a:xfrm>
              <a:off x="2665" y="170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11" name="Rectangle 119"/>
            <p:cNvSpPr>
              <a:spLocks noChangeArrowheads="1"/>
            </p:cNvSpPr>
            <p:nvPr/>
          </p:nvSpPr>
          <p:spPr bwMode="auto">
            <a:xfrm>
              <a:off x="2508" y="170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12" name="Rectangle 120"/>
            <p:cNvSpPr>
              <a:spLocks noChangeArrowheads="1"/>
            </p:cNvSpPr>
            <p:nvPr/>
          </p:nvSpPr>
          <p:spPr bwMode="auto">
            <a:xfrm>
              <a:off x="2352" y="170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13" name="Rectangle 121"/>
            <p:cNvSpPr>
              <a:spLocks noChangeArrowheads="1"/>
            </p:cNvSpPr>
            <p:nvPr/>
          </p:nvSpPr>
          <p:spPr bwMode="auto">
            <a:xfrm>
              <a:off x="2195" y="170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14" name="Line 122"/>
            <p:cNvSpPr>
              <a:spLocks noChangeShapeType="1"/>
            </p:cNvSpPr>
            <p:nvPr/>
          </p:nvSpPr>
          <p:spPr bwMode="auto">
            <a:xfrm>
              <a:off x="2195" y="1704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15" name="Line 123"/>
            <p:cNvSpPr>
              <a:spLocks noChangeShapeType="1"/>
            </p:cNvSpPr>
            <p:nvPr/>
          </p:nvSpPr>
          <p:spPr bwMode="auto">
            <a:xfrm>
              <a:off x="2195" y="1838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16" name="Line 124"/>
            <p:cNvSpPr>
              <a:spLocks noChangeShapeType="1"/>
            </p:cNvSpPr>
            <p:nvPr/>
          </p:nvSpPr>
          <p:spPr bwMode="auto">
            <a:xfrm>
              <a:off x="2195" y="197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17" name="Line 125"/>
            <p:cNvSpPr>
              <a:spLocks noChangeShapeType="1"/>
            </p:cNvSpPr>
            <p:nvPr/>
          </p:nvSpPr>
          <p:spPr bwMode="auto">
            <a:xfrm>
              <a:off x="2195" y="210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18" name="Line 126"/>
            <p:cNvSpPr>
              <a:spLocks noChangeShapeType="1"/>
            </p:cNvSpPr>
            <p:nvPr/>
          </p:nvSpPr>
          <p:spPr bwMode="auto">
            <a:xfrm>
              <a:off x="2195" y="224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19" name="Line 127"/>
            <p:cNvSpPr>
              <a:spLocks noChangeShapeType="1"/>
            </p:cNvSpPr>
            <p:nvPr/>
          </p:nvSpPr>
          <p:spPr bwMode="auto">
            <a:xfrm>
              <a:off x="2195" y="2374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0" name="Line 128"/>
            <p:cNvSpPr>
              <a:spLocks noChangeShapeType="1"/>
            </p:cNvSpPr>
            <p:nvPr/>
          </p:nvSpPr>
          <p:spPr bwMode="auto">
            <a:xfrm>
              <a:off x="2195" y="1704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1" name="Line 129"/>
            <p:cNvSpPr>
              <a:spLocks noChangeShapeType="1"/>
            </p:cNvSpPr>
            <p:nvPr/>
          </p:nvSpPr>
          <p:spPr bwMode="auto">
            <a:xfrm>
              <a:off x="2352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2" name="Line 130"/>
            <p:cNvSpPr>
              <a:spLocks noChangeShapeType="1"/>
            </p:cNvSpPr>
            <p:nvPr/>
          </p:nvSpPr>
          <p:spPr bwMode="auto">
            <a:xfrm>
              <a:off x="2508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3" name="Line 131"/>
            <p:cNvSpPr>
              <a:spLocks noChangeShapeType="1"/>
            </p:cNvSpPr>
            <p:nvPr/>
          </p:nvSpPr>
          <p:spPr bwMode="auto">
            <a:xfrm>
              <a:off x="2665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4" name="Line 132"/>
            <p:cNvSpPr>
              <a:spLocks noChangeShapeType="1"/>
            </p:cNvSpPr>
            <p:nvPr/>
          </p:nvSpPr>
          <p:spPr bwMode="auto">
            <a:xfrm>
              <a:off x="2821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5" name="Line 133"/>
            <p:cNvSpPr>
              <a:spLocks noChangeShapeType="1"/>
            </p:cNvSpPr>
            <p:nvPr/>
          </p:nvSpPr>
          <p:spPr bwMode="auto">
            <a:xfrm>
              <a:off x="2978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6" name="Line 134"/>
            <p:cNvSpPr>
              <a:spLocks noChangeShapeType="1"/>
            </p:cNvSpPr>
            <p:nvPr/>
          </p:nvSpPr>
          <p:spPr bwMode="auto">
            <a:xfrm>
              <a:off x="3134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7" name="Line 135"/>
            <p:cNvSpPr>
              <a:spLocks noChangeShapeType="1"/>
            </p:cNvSpPr>
            <p:nvPr/>
          </p:nvSpPr>
          <p:spPr bwMode="auto">
            <a:xfrm>
              <a:off x="3291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8" name="Line 136"/>
            <p:cNvSpPr>
              <a:spLocks noChangeShapeType="1"/>
            </p:cNvSpPr>
            <p:nvPr/>
          </p:nvSpPr>
          <p:spPr bwMode="auto">
            <a:xfrm>
              <a:off x="3447" y="1704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</p:grpSp>
      <p:grpSp>
        <p:nvGrpSpPr>
          <p:cNvPr id="5" name="Group 137"/>
          <p:cNvGrpSpPr>
            <a:grpSpLocks/>
          </p:cNvGrpSpPr>
          <p:nvPr/>
        </p:nvGrpSpPr>
        <p:grpSpPr bwMode="auto">
          <a:xfrm>
            <a:off x="5419319" y="2360078"/>
            <a:ext cx="1490663" cy="797719"/>
            <a:chOff x="4227" y="2008"/>
            <a:chExt cx="1252" cy="670"/>
          </a:xfrm>
        </p:grpSpPr>
        <p:sp>
          <p:nvSpPr>
            <p:cNvPr id="4257930" name="Rectangle 138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1" name="Rectangle 139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2" name="Rectangle 140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3" name="Rectangle 141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4" name="Rectangle 142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5" name="Rectangle 143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6" name="Rectangle 144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7" name="Rectangle 145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8" name="Rectangle 146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9" name="Rectangle 147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0" name="Rectangle 148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1" name="Rectangle 149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2" name="Rectangle 150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3" name="Rectangle 151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4" name="Rectangle 152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5" name="Rectangle 153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6" name="Rectangle 154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7" name="Rectangle 155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8" name="Rectangle 156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9" name="Rectangle 157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0" name="Rectangle 158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1" name="Rectangle 159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2" name="Rectangle 160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3" name="Rectangle 161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4" name="Rectangle 162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5" name="Rectangle 163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6" name="Rectangle 164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7" name="Rectangle 165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8" name="Rectangle 166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9" name="Rectangle 167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0" name="Rectangle 168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1" name="Rectangle 169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2" name="Rectangle 170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3" name="Rectangle 171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4" name="Rectangle 172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5" name="Rectangle 173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6" name="Rectangle 174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7" name="Rectangle 175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8" name="Rectangle 176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9" name="Rectangle 177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70" name="Line 178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1" name="Line 179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2" name="Line 180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3" name="Line 181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4" name="Line 182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5" name="Line 183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6" name="Line 184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7" name="Line 185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8" name="Line 186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9" name="Line 187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80" name="Line 188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81" name="Line 189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82" name="Line 190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83" name="Line 191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84" name="Line 192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</p:grpSp>
      <p:sp>
        <p:nvSpPr>
          <p:cNvPr id="4257985" name="AutoShape 193"/>
          <p:cNvSpPr>
            <a:spLocks noChangeArrowheads="1"/>
          </p:cNvSpPr>
          <p:nvPr/>
        </p:nvSpPr>
        <p:spPr bwMode="auto">
          <a:xfrm>
            <a:off x="3040449" y="3901935"/>
            <a:ext cx="1432322" cy="1281113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 lIns="55721" tIns="6668" rIns="55721" bIns="6668"/>
          <a:lstStyle/>
          <a:p>
            <a:endParaRPr lang="ja-JP" altLang="en-US" sz="900" b="0">
              <a:effectLst/>
              <a:latin typeface="+mn-lt"/>
            </a:endParaRPr>
          </a:p>
        </p:txBody>
      </p:sp>
      <p:sp>
        <p:nvSpPr>
          <p:cNvPr id="4257986" name="Text Box 194"/>
          <p:cNvSpPr txBox="1">
            <a:spLocks noChangeArrowheads="1"/>
          </p:cNvSpPr>
          <p:nvPr/>
        </p:nvSpPr>
        <p:spPr bwMode="auto">
          <a:xfrm>
            <a:off x="3369064" y="4975878"/>
            <a:ext cx="75961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ctr"/>
            <a:r>
              <a:rPr lang="en-US" altLang="ja-JP" sz="900" b="0" dirty="0" err="1">
                <a:solidFill>
                  <a:srgbClr val="0033CC"/>
                </a:solidFill>
                <a:effectLst/>
                <a:latin typeface="+mn-lt"/>
              </a:rPr>
              <a:t>tempdb</a:t>
            </a:r>
            <a:endParaRPr lang="en-US" altLang="ja-JP" sz="900" b="0" dirty="0">
              <a:solidFill>
                <a:srgbClr val="0033CC"/>
              </a:solidFill>
              <a:effectLst/>
              <a:latin typeface="+mn-lt"/>
            </a:endParaRPr>
          </a:p>
        </p:txBody>
      </p:sp>
      <p:grpSp>
        <p:nvGrpSpPr>
          <p:cNvPr id="6" name="Group 195"/>
          <p:cNvGrpSpPr>
            <a:grpSpLocks/>
          </p:cNvGrpSpPr>
          <p:nvPr/>
        </p:nvGrpSpPr>
        <p:grpSpPr bwMode="auto">
          <a:xfrm>
            <a:off x="3115460" y="4323417"/>
            <a:ext cx="1304925" cy="638175"/>
            <a:chOff x="260" y="3582"/>
            <a:chExt cx="1096" cy="536"/>
          </a:xfrm>
        </p:grpSpPr>
        <p:sp>
          <p:nvSpPr>
            <p:cNvPr id="4257988" name="Rectangle 196"/>
            <p:cNvSpPr>
              <a:spLocks noChangeArrowheads="1"/>
            </p:cNvSpPr>
            <p:nvPr/>
          </p:nvSpPr>
          <p:spPr bwMode="auto">
            <a:xfrm>
              <a:off x="1199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89" name="Rectangle 197"/>
            <p:cNvSpPr>
              <a:spLocks noChangeArrowheads="1"/>
            </p:cNvSpPr>
            <p:nvPr/>
          </p:nvSpPr>
          <p:spPr bwMode="auto">
            <a:xfrm>
              <a:off x="1043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0" name="Rectangle 198"/>
            <p:cNvSpPr>
              <a:spLocks noChangeArrowheads="1"/>
            </p:cNvSpPr>
            <p:nvPr/>
          </p:nvSpPr>
          <p:spPr bwMode="auto">
            <a:xfrm>
              <a:off x="886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1" name="Rectangle 199"/>
            <p:cNvSpPr>
              <a:spLocks noChangeArrowheads="1"/>
            </p:cNvSpPr>
            <p:nvPr/>
          </p:nvSpPr>
          <p:spPr bwMode="auto">
            <a:xfrm>
              <a:off x="730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2" name="Rectangle 200"/>
            <p:cNvSpPr>
              <a:spLocks noChangeArrowheads="1"/>
            </p:cNvSpPr>
            <p:nvPr/>
          </p:nvSpPr>
          <p:spPr bwMode="auto">
            <a:xfrm>
              <a:off x="573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3" name="Rectangle 201"/>
            <p:cNvSpPr>
              <a:spLocks noChangeArrowheads="1"/>
            </p:cNvSpPr>
            <p:nvPr/>
          </p:nvSpPr>
          <p:spPr bwMode="auto">
            <a:xfrm>
              <a:off x="417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4" name="Rectangle 202"/>
            <p:cNvSpPr>
              <a:spLocks noChangeArrowheads="1"/>
            </p:cNvSpPr>
            <p:nvPr/>
          </p:nvSpPr>
          <p:spPr bwMode="auto">
            <a:xfrm>
              <a:off x="260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5" name="Rectangle 203"/>
            <p:cNvSpPr>
              <a:spLocks noChangeArrowheads="1"/>
            </p:cNvSpPr>
            <p:nvPr/>
          </p:nvSpPr>
          <p:spPr bwMode="auto">
            <a:xfrm>
              <a:off x="1199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6" name="Rectangle 204"/>
            <p:cNvSpPr>
              <a:spLocks noChangeArrowheads="1"/>
            </p:cNvSpPr>
            <p:nvPr/>
          </p:nvSpPr>
          <p:spPr bwMode="auto">
            <a:xfrm>
              <a:off x="1043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7" name="Rectangle 205"/>
            <p:cNvSpPr>
              <a:spLocks noChangeArrowheads="1"/>
            </p:cNvSpPr>
            <p:nvPr/>
          </p:nvSpPr>
          <p:spPr bwMode="auto">
            <a:xfrm>
              <a:off x="886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8" name="Rectangle 206"/>
            <p:cNvSpPr>
              <a:spLocks noChangeArrowheads="1"/>
            </p:cNvSpPr>
            <p:nvPr/>
          </p:nvSpPr>
          <p:spPr bwMode="auto">
            <a:xfrm>
              <a:off x="730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9" name="Rectangle 207"/>
            <p:cNvSpPr>
              <a:spLocks noChangeArrowheads="1"/>
            </p:cNvSpPr>
            <p:nvPr/>
          </p:nvSpPr>
          <p:spPr bwMode="auto">
            <a:xfrm>
              <a:off x="573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0" name="Rectangle 208"/>
            <p:cNvSpPr>
              <a:spLocks noChangeArrowheads="1"/>
            </p:cNvSpPr>
            <p:nvPr/>
          </p:nvSpPr>
          <p:spPr bwMode="auto">
            <a:xfrm>
              <a:off x="417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1" name="Rectangle 209"/>
            <p:cNvSpPr>
              <a:spLocks noChangeArrowheads="1"/>
            </p:cNvSpPr>
            <p:nvPr/>
          </p:nvSpPr>
          <p:spPr bwMode="auto">
            <a:xfrm>
              <a:off x="260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2" name="Rectangle 210"/>
            <p:cNvSpPr>
              <a:spLocks noChangeArrowheads="1"/>
            </p:cNvSpPr>
            <p:nvPr/>
          </p:nvSpPr>
          <p:spPr bwMode="auto">
            <a:xfrm>
              <a:off x="1199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3" name="Rectangle 211"/>
            <p:cNvSpPr>
              <a:spLocks noChangeArrowheads="1"/>
            </p:cNvSpPr>
            <p:nvPr/>
          </p:nvSpPr>
          <p:spPr bwMode="auto">
            <a:xfrm>
              <a:off x="1043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4" name="Rectangle 212"/>
            <p:cNvSpPr>
              <a:spLocks noChangeArrowheads="1"/>
            </p:cNvSpPr>
            <p:nvPr/>
          </p:nvSpPr>
          <p:spPr bwMode="auto">
            <a:xfrm>
              <a:off x="886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5" name="Rectangle 213"/>
            <p:cNvSpPr>
              <a:spLocks noChangeArrowheads="1"/>
            </p:cNvSpPr>
            <p:nvPr/>
          </p:nvSpPr>
          <p:spPr bwMode="auto">
            <a:xfrm>
              <a:off x="730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6" name="Rectangle 214"/>
            <p:cNvSpPr>
              <a:spLocks noChangeArrowheads="1"/>
            </p:cNvSpPr>
            <p:nvPr/>
          </p:nvSpPr>
          <p:spPr bwMode="auto">
            <a:xfrm>
              <a:off x="573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7" name="Rectangle 215"/>
            <p:cNvSpPr>
              <a:spLocks noChangeArrowheads="1"/>
            </p:cNvSpPr>
            <p:nvPr/>
          </p:nvSpPr>
          <p:spPr bwMode="auto">
            <a:xfrm>
              <a:off x="417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8" name="Rectangle 216"/>
            <p:cNvSpPr>
              <a:spLocks noChangeArrowheads="1"/>
            </p:cNvSpPr>
            <p:nvPr/>
          </p:nvSpPr>
          <p:spPr bwMode="auto">
            <a:xfrm>
              <a:off x="260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9" name="Rectangle 217"/>
            <p:cNvSpPr>
              <a:spLocks noChangeArrowheads="1"/>
            </p:cNvSpPr>
            <p:nvPr/>
          </p:nvSpPr>
          <p:spPr bwMode="auto">
            <a:xfrm>
              <a:off x="1199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0" name="Rectangle 218"/>
            <p:cNvSpPr>
              <a:spLocks noChangeArrowheads="1"/>
            </p:cNvSpPr>
            <p:nvPr/>
          </p:nvSpPr>
          <p:spPr bwMode="auto">
            <a:xfrm>
              <a:off x="1043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1" name="Rectangle 219"/>
            <p:cNvSpPr>
              <a:spLocks noChangeArrowheads="1"/>
            </p:cNvSpPr>
            <p:nvPr/>
          </p:nvSpPr>
          <p:spPr bwMode="auto">
            <a:xfrm>
              <a:off x="886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2" name="Rectangle 220"/>
            <p:cNvSpPr>
              <a:spLocks noChangeArrowheads="1"/>
            </p:cNvSpPr>
            <p:nvPr/>
          </p:nvSpPr>
          <p:spPr bwMode="auto">
            <a:xfrm>
              <a:off x="730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3" name="Rectangle 221"/>
            <p:cNvSpPr>
              <a:spLocks noChangeArrowheads="1"/>
            </p:cNvSpPr>
            <p:nvPr/>
          </p:nvSpPr>
          <p:spPr bwMode="auto">
            <a:xfrm>
              <a:off x="573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4" name="Rectangle 222"/>
            <p:cNvSpPr>
              <a:spLocks noChangeArrowheads="1"/>
            </p:cNvSpPr>
            <p:nvPr/>
          </p:nvSpPr>
          <p:spPr bwMode="auto">
            <a:xfrm>
              <a:off x="417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5" name="Rectangle 223"/>
            <p:cNvSpPr>
              <a:spLocks noChangeArrowheads="1"/>
            </p:cNvSpPr>
            <p:nvPr/>
          </p:nvSpPr>
          <p:spPr bwMode="auto">
            <a:xfrm>
              <a:off x="260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6" name="Line 224"/>
            <p:cNvSpPr>
              <a:spLocks noChangeShapeType="1"/>
            </p:cNvSpPr>
            <p:nvPr/>
          </p:nvSpPr>
          <p:spPr bwMode="auto">
            <a:xfrm>
              <a:off x="260" y="3716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17" name="Line 225"/>
            <p:cNvSpPr>
              <a:spLocks noChangeShapeType="1"/>
            </p:cNvSpPr>
            <p:nvPr/>
          </p:nvSpPr>
          <p:spPr bwMode="auto">
            <a:xfrm>
              <a:off x="260" y="3850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18" name="Line 226"/>
            <p:cNvSpPr>
              <a:spLocks noChangeShapeType="1"/>
            </p:cNvSpPr>
            <p:nvPr/>
          </p:nvSpPr>
          <p:spPr bwMode="auto">
            <a:xfrm>
              <a:off x="260" y="3984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19" name="Line 227"/>
            <p:cNvSpPr>
              <a:spLocks noChangeShapeType="1"/>
            </p:cNvSpPr>
            <p:nvPr/>
          </p:nvSpPr>
          <p:spPr bwMode="auto">
            <a:xfrm>
              <a:off x="260" y="4118"/>
              <a:ext cx="1096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0" name="Line 228"/>
            <p:cNvSpPr>
              <a:spLocks noChangeShapeType="1"/>
            </p:cNvSpPr>
            <p:nvPr/>
          </p:nvSpPr>
          <p:spPr bwMode="auto">
            <a:xfrm>
              <a:off x="260" y="3582"/>
              <a:ext cx="0" cy="536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1" name="Line 229"/>
            <p:cNvSpPr>
              <a:spLocks noChangeShapeType="1"/>
            </p:cNvSpPr>
            <p:nvPr/>
          </p:nvSpPr>
          <p:spPr bwMode="auto">
            <a:xfrm>
              <a:off x="417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2" name="Line 230"/>
            <p:cNvSpPr>
              <a:spLocks noChangeShapeType="1"/>
            </p:cNvSpPr>
            <p:nvPr/>
          </p:nvSpPr>
          <p:spPr bwMode="auto">
            <a:xfrm>
              <a:off x="573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3" name="Line 231"/>
            <p:cNvSpPr>
              <a:spLocks noChangeShapeType="1"/>
            </p:cNvSpPr>
            <p:nvPr/>
          </p:nvSpPr>
          <p:spPr bwMode="auto">
            <a:xfrm>
              <a:off x="730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4" name="Line 232"/>
            <p:cNvSpPr>
              <a:spLocks noChangeShapeType="1"/>
            </p:cNvSpPr>
            <p:nvPr/>
          </p:nvSpPr>
          <p:spPr bwMode="auto">
            <a:xfrm>
              <a:off x="886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5" name="Line 233"/>
            <p:cNvSpPr>
              <a:spLocks noChangeShapeType="1"/>
            </p:cNvSpPr>
            <p:nvPr/>
          </p:nvSpPr>
          <p:spPr bwMode="auto">
            <a:xfrm>
              <a:off x="1043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6" name="Line 234"/>
            <p:cNvSpPr>
              <a:spLocks noChangeShapeType="1"/>
            </p:cNvSpPr>
            <p:nvPr/>
          </p:nvSpPr>
          <p:spPr bwMode="auto">
            <a:xfrm>
              <a:off x="1199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</p:grpSp>
      <p:grpSp>
        <p:nvGrpSpPr>
          <p:cNvPr id="7" name="Group 235"/>
          <p:cNvGrpSpPr>
            <a:grpSpLocks/>
          </p:cNvGrpSpPr>
          <p:nvPr/>
        </p:nvGrpSpPr>
        <p:grpSpPr bwMode="auto">
          <a:xfrm>
            <a:off x="6030110" y="2491050"/>
            <a:ext cx="2591991" cy="584597"/>
            <a:chOff x="2708" y="2043"/>
            <a:chExt cx="2177" cy="491"/>
          </a:xfrm>
        </p:grpSpPr>
        <p:sp>
          <p:nvSpPr>
            <p:cNvPr id="4258028" name="Text Box 236"/>
            <p:cNvSpPr txBox="1">
              <a:spLocks noChangeArrowheads="1"/>
            </p:cNvSpPr>
            <p:nvPr/>
          </p:nvSpPr>
          <p:spPr bwMode="auto">
            <a:xfrm>
              <a:off x="3561" y="2280"/>
              <a:ext cx="584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5721" tIns="6668" rIns="55721" bIns="6668"/>
            <a:lstStyle/>
            <a:p>
              <a:pPr algn="just"/>
              <a:r>
                <a:rPr lang="ja-JP" altLang="en-US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ディスクから読み取り</a:t>
              </a:r>
            </a:p>
          </p:txBody>
        </p:sp>
        <p:sp>
          <p:nvSpPr>
            <p:cNvPr id="4258029" name="Text Box 237"/>
            <p:cNvSpPr txBox="1">
              <a:spLocks noChangeArrowheads="1"/>
            </p:cNvSpPr>
            <p:nvPr/>
          </p:nvSpPr>
          <p:spPr bwMode="auto">
            <a:xfrm>
              <a:off x="3579" y="2043"/>
              <a:ext cx="3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③</a:t>
              </a:r>
            </a:p>
          </p:txBody>
        </p:sp>
        <p:sp>
          <p:nvSpPr>
            <p:cNvPr id="4258030" name="Line 238"/>
            <p:cNvSpPr>
              <a:spLocks noChangeShapeType="1"/>
            </p:cNvSpPr>
            <p:nvPr/>
          </p:nvSpPr>
          <p:spPr bwMode="auto">
            <a:xfrm>
              <a:off x="2708" y="2146"/>
              <a:ext cx="2177" cy="139"/>
            </a:xfrm>
            <a:prstGeom prst="line">
              <a:avLst/>
            </a:prstGeom>
            <a:ln>
              <a:headEnd type="triangle" w="lg" len="lg"/>
              <a:tailEnd type="oval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anchor="b">
              <a:spAutoFit/>
            </a:bodyPr>
            <a:lstStyle/>
            <a:p>
              <a:endParaRPr lang="ja-JP" altLang="en-US" sz="900" b="0">
                <a:effectLst/>
              </a:endParaRPr>
            </a:p>
          </p:txBody>
        </p:sp>
      </p:grpSp>
      <p:grpSp>
        <p:nvGrpSpPr>
          <p:cNvPr id="8" name="Group 239"/>
          <p:cNvGrpSpPr>
            <a:grpSpLocks/>
          </p:cNvGrpSpPr>
          <p:nvPr/>
        </p:nvGrpSpPr>
        <p:grpSpPr bwMode="auto">
          <a:xfrm>
            <a:off x="4333903" y="2595191"/>
            <a:ext cx="1117997" cy="720334"/>
            <a:chOff x="1327" y="1921"/>
            <a:chExt cx="939" cy="605"/>
          </a:xfrm>
        </p:grpSpPr>
        <p:sp>
          <p:nvSpPr>
            <p:cNvPr id="4258032" name="Text Box 240"/>
            <p:cNvSpPr txBox="1">
              <a:spLocks noChangeArrowheads="1"/>
            </p:cNvSpPr>
            <p:nvPr/>
          </p:nvSpPr>
          <p:spPr bwMode="auto">
            <a:xfrm>
              <a:off x="1613" y="2342"/>
              <a:ext cx="383" cy="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5721" tIns="6668" rIns="55721" bIns="6668"/>
            <a:lstStyle/>
            <a:p>
              <a:pPr algn="just"/>
              <a:r>
                <a:rPr lang="ja-JP" altLang="en-US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結果</a:t>
              </a:r>
            </a:p>
          </p:txBody>
        </p:sp>
        <p:sp>
          <p:nvSpPr>
            <p:cNvPr id="4258033" name="Text Box 241"/>
            <p:cNvSpPr txBox="1">
              <a:spLocks noChangeArrowheads="1"/>
            </p:cNvSpPr>
            <p:nvPr/>
          </p:nvSpPr>
          <p:spPr bwMode="auto">
            <a:xfrm>
              <a:off x="1470" y="2313"/>
              <a:ext cx="22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⑥</a:t>
              </a:r>
            </a:p>
          </p:txBody>
        </p:sp>
        <p:sp>
          <p:nvSpPr>
            <p:cNvPr id="4258034" name="Line 242"/>
            <p:cNvSpPr>
              <a:spLocks noChangeShapeType="1"/>
            </p:cNvSpPr>
            <p:nvPr/>
          </p:nvSpPr>
          <p:spPr bwMode="auto">
            <a:xfrm flipV="1">
              <a:off x="1327" y="1921"/>
              <a:ext cx="939" cy="531"/>
            </a:xfrm>
            <a:prstGeom prst="line">
              <a:avLst/>
            </a:prstGeom>
            <a:ln>
              <a:headEnd type="triangle" w="lg" len="lg"/>
              <a:tailEnd type="oval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wrap="square" anchor="b">
              <a:spAutoFit/>
            </a:bodyPr>
            <a:lstStyle/>
            <a:p>
              <a:endParaRPr lang="ja-JP" altLang="en-US" sz="900" b="0">
                <a:effectLst/>
              </a:endParaRPr>
            </a:p>
          </p:txBody>
        </p:sp>
      </p:grpSp>
      <p:sp>
        <p:nvSpPr>
          <p:cNvPr id="4258035" name="Text Box 243"/>
          <p:cNvSpPr txBox="1">
            <a:spLocks noChangeArrowheads="1"/>
          </p:cNvSpPr>
          <p:nvPr/>
        </p:nvSpPr>
        <p:spPr bwMode="auto">
          <a:xfrm>
            <a:off x="5699761" y="3797377"/>
            <a:ext cx="98941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ログキャッシュ </a:t>
            </a:r>
          </a:p>
        </p:txBody>
      </p:sp>
      <p:sp>
        <p:nvSpPr>
          <p:cNvPr id="4258036" name="Text Box 244"/>
          <p:cNvSpPr txBox="1">
            <a:spLocks noChangeArrowheads="1"/>
          </p:cNvSpPr>
          <p:nvPr/>
        </p:nvSpPr>
        <p:spPr bwMode="auto">
          <a:xfrm>
            <a:off x="4719015" y="3906481"/>
            <a:ext cx="413147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 sz="1050" b="0" dirty="0">
                <a:solidFill>
                  <a:schemeClr val="tx2">
                    <a:lumMod val="90000"/>
                  </a:schemeClr>
                </a:solidFill>
                <a:effectLst/>
                <a:latin typeface="+mn-lt"/>
              </a:rPr>
              <a:t>⑤</a:t>
            </a:r>
          </a:p>
        </p:txBody>
      </p:sp>
      <p:sp>
        <p:nvSpPr>
          <p:cNvPr id="4258037" name="AutoShape 245"/>
          <p:cNvSpPr>
            <a:spLocks noChangeArrowheads="1"/>
          </p:cNvSpPr>
          <p:nvPr/>
        </p:nvSpPr>
        <p:spPr bwMode="auto">
          <a:xfrm>
            <a:off x="7922182" y="1800312"/>
            <a:ext cx="1741715" cy="689902"/>
          </a:xfrm>
          <a:prstGeom prst="wedgeEllipseCallout">
            <a:avLst>
              <a:gd name="adj1" fmla="val -2463"/>
              <a:gd name="adj2" fmla="val 71546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54000" rIns="0" bIns="54000" anchor="ctr" anchorCtr="1"/>
          <a:lstStyle/>
          <a:p>
            <a:pPr algn="ctr">
              <a:spcBef>
                <a:spcPct val="0"/>
              </a:spcBef>
            </a:pP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連続する領域に</a:t>
            </a:r>
            <a:b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</a:b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割り付けられていれば</a:t>
            </a:r>
            <a:b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</a:b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シーケンシャル </a:t>
            </a:r>
            <a:r>
              <a:rPr lang="en-US" altLang="ja-JP" sz="900" b="0">
                <a:solidFill>
                  <a:srgbClr val="FF0000"/>
                </a:solidFill>
                <a:effectLst/>
                <a:latin typeface="+mn-lt"/>
              </a:rPr>
              <a:t>I/O</a:t>
            </a: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が可能</a:t>
            </a:r>
          </a:p>
        </p:txBody>
      </p:sp>
      <p:grpSp>
        <p:nvGrpSpPr>
          <p:cNvPr id="9" name="Group 246"/>
          <p:cNvGrpSpPr>
            <a:grpSpLocks/>
          </p:cNvGrpSpPr>
          <p:nvPr/>
        </p:nvGrpSpPr>
        <p:grpSpPr bwMode="auto">
          <a:xfrm>
            <a:off x="5658636" y="3294718"/>
            <a:ext cx="1117997" cy="478631"/>
            <a:chOff x="3219" y="205"/>
            <a:chExt cx="939" cy="402"/>
          </a:xfrm>
        </p:grpSpPr>
        <p:sp>
          <p:nvSpPr>
            <p:cNvPr id="4258039" name="Rectangle 247"/>
            <p:cNvSpPr>
              <a:spLocks noChangeArrowheads="1"/>
            </p:cNvSpPr>
            <p:nvPr/>
          </p:nvSpPr>
          <p:spPr bwMode="auto">
            <a:xfrm>
              <a:off x="4002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0" name="Rectangle 248"/>
            <p:cNvSpPr>
              <a:spLocks noChangeArrowheads="1"/>
            </p:cNvSpPr>
            <p:nvPr/>
          </p:nvSpPr>
          <p:spPr bwMode="auto">
            <a:xfrm>
              <a:off x="3845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1" name="Rectangle 249"/>
            <p:cNvSpPr>
              <a:spLocks noChangeArrowheads="1"/>
            </p:cNvSpPr>
            <p:nvPr/>
          </p:nvSpPr>
          <p:spPr bwMode="auto">
            <a:xfrm>
              <a:off x="3689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2" name="Rectangle 250"/>
            <p:cNvSpPr>
              <a:spLocks noChangeArrowheads="1"/>
            </p:cNvSpPr>
            <p:nvPr/>
          </p:nvSpPr>
          <p:spPr bwMode="auto">
            <a:xfrm>
              <a:off x="3532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3" name="Rectangle 251"/>
            <p:cNvSpPr>
              <a:spLocks noChangeArrowheads="1"/>
            </p:cNvSpPr>
            <p:nvPr/>
          </p:nvSpPr>
          <p:spPr bwMode="auto">
            <a:xfrm>
              <a:off x="3376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4" name="Rectangle 252"/>
            <p:cNvSpPr>
              <a:spLocks noChangeArrowheads="1"/>
            </p:cNvSpPr>
            <p:nvPr/>
          </p:nvSpPr>
          <p:spPr bwMode="auto">
            <a:xfrm>
              <a:off x="3219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5" name="Rectangle 253"/>
            <p:cNvSpPr>
              <a:spLocks noChangeArrowheads="1"/>
            </p:cNvSpPr>
            <p:nvPr/>
          </p:nvSpPr>
          <p:spPr bwMode="auto">
            <a:xfrm>
              <a:off x="4002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6" name="Rectangle 254"/>
            <p:cNvSpPr>
              <a:spLocks noChangeArrowheads="1"/>
            </p:cNvSpPr>
            <p:nvPr/>
          </p:nvSpPr>
          <p:spPr bwMode="auto">
            <a:xfrm>
              <a:off x="3845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7" name="Rectangle 255"/>
            <p:cNvSpPr>
              <a:spLocks noChangeArrowheads="1"/>
            </p:cNvSpPr>
            <p:nvPr/>
          </p:nvSpPr>
          <p:spPr bwMode="auto">
            <a:xfrm>
              <a:off x="3689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8" name="Rectangle 256"/>
            <p:cNvSpPr>
              <a:spLocks noChangeArrowheads="1"/>
            </p:cNvSpPr>
            <p:nvPr/>
          </p:nvSpPr>
          <p:spPr bwMode="auto">
            <a:xfrm>
              <a:off x="3532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9" name="Rectangle 257"/>
            <p:cNvSpPr>
              <a:spLocks noChangeArrowheads="1"/>
            </p:cNvSpPr>
            <p:nvPr/>
          </p:nvSpPr>
          <p:spPr bwMode="auto">
            <a:xfrm>
              <a:off x="3376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0" name="Rectangle 258"/>
            <p:cNvSpPr>
              <a:spLocks noChangeArrowheads="1"/>
            </p:cNvSpPr>
            <p:nvPr/>
          </p:nvSpPr>
          <p:spPr bwMode="auto">
            <a:xfrm>
              <a:off x="3219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1" name="Rectangle 259"/>
            <p:cNvSpPr>
              <a:spLocks noChangeArrowheads="1"/>
            </p:cNvSpPr>
            <p:nvPr/>
          </p:nvSpPr>
          <p:spPr bwMode="auto">
            <a:xfrm>
              <a:off x="4002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2" name="Rectangle 260"/>
            <p:cNvSpPr>
              <a:spLocks noChangeArrowheads="1"/>
            </p:cNvSpPr>
            <p:nvPr/>
          </p:nvSpPr>
          <p:spPr bwMode="auto">
            <a:xfrm>
              <a:off x="3845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3" name="Rectangle 261"/>
            <p:cNvSpPr>
              <a:spLocks noChangeArrowheads="1"/>
            </p:cNvSpPr>
            <p:nvPr/>
          </p:nvSpPr>
          <p:spPr bwMode="auto">
            <a:xfrm>
              <a:off x="3689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4" name="Rectangle 262"/>
            <p:cNvSpPr>
              <a:spLocks noChangeArrowheads="1"/>
            </p:cNvSpPr>
            <p:nvPr/>
          </p:nvSpPr>
          <p:spPr bwMode="auto">
            <a:xfrm>
              <a:off x="3532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5" name="Rectangle 263"/>
            <p:cNvSpPr>
              <a:spLocks noChangeArrowheads="1"/>
            </p:cNvSpPr>
            <p:nvPr/>
          </p:nvSpPr>
          <p:spPr bwMode="auto">
            <a:xfrm>
              <a:off x="3376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6" name="Rectangle 264"/>
            <p:cNvSpPr>
              <a:spLocks noChangeArrowheads="1"/>
            </p:cNvSpPr>
            <p:nvPr/>
          </p:nvSpPr>
          <p:spPr bwMode="auto">
            <a:xfrm>
              <a:off x="3219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7" name="Line 265"/>
            <p:cNvSpPr>
              <a:spLocks noChangeShapeType="1"/>
            </p:cNvSpPr>
            <p:nvPr/>
          </p:nvSpPr>
          <p:spPr bwMode="auto">
            <a:xfrm>
              <a:off x="3219" y="339"/>
              <a:ext cx="939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58" name="Line 266"/>
            <p:cNvSpPr>
              <a:spLocks noChangeShapeType="1"/>
            </p:cNvSpPr>
            <p:nvPr/>
          </p:nvSpPr>
          <p:spPr bwMode="auto">
            <a:xfrm flipV="1">
              <a:off x="3219" y="472"/>
              <a:ext cx="939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</p:grpSp>
      <p:grpSp>
        <p:nvGrpSpPr>
          <p:cNvPr id="10" name="Group 267"/>
          <p:cNvGrpSpPr>
            <a:grpSpLocks/>
          </p:cNvGrpSpPr>
          <p:nvPr/>
        </p:nvGrpSpPr>
        <p:grpSpPr bwMode="auto">
          <a:xfrm>
            <a:off x="5658636" y="3622139"/>
            <a:ext cx="1117997" cy="159544"/>
            <a:chOff x="2396" y="2993"/>
            <a:chExt cx="939" cy="134"/>
          </a:xfrm>
        </p:grpSpPr>
        <p:sp>
          <p:nvSpPr>
            <p:cNvPr id="4258060" name="Rectangle 268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1" name="Rectangle 269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2" name="Rectangle 270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3" name="Rectangle 271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4" name="Rectangle 272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5" name="Rectangle 273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grpSp>
        <p:nvGrpSpPr>
          <p:cNvPr id="11" name="Group 274"/>
          <p:cNvGrpSpPr>
            <a:grpSpLocks/>
          </p:cNvGrpSpPr>
          <p:nvPr/>
        </p:nvGrpSpPr>
        <p:grpSpPr bwMode="auto">
          <a:xfrm>
            <a:off x="5658636" y="3462595"/>
            <a:ext cx="1117997" cy="159544"/>
            <a:chOff x="2396" y="2993"/>
            <a:chExt cx="939" cy="134"/>
          </a:xfrm>
        </p:grpSpPr>
        <p:sp>
          <p:nvSpPr>
            <p:cNvPr id="4258067" name="Rectangle 275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8" name="Rectangle 276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9" name="Rectangle 277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0" name="Rectangle 278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1" name="Rectangle 279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2" name="Rectangle 280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grpSp>
        <p:nvGrpSpPr>
          <p:cNvPr id="12" name="Group 281"/>
          <p:cNvGrpSpPr>
            <a:grpSpLocks/>
          </p:cNvGrpSpPr>
          <p:nvPr/>
        </p:nvGrpSpPr>
        <p:grpSpPr bwMode="auto">
          <a:xfrm>
            <a:off x="5658636" y="3306623"/>
            <a:ext cx="1117997" cy="159544"/>
            <a:chOff x="2396" y="2993"/>
            <a:chExt cx="939" cy="134"/>
          </a:xfrm>
        </p:grpSpPr>
        <p:sp>
          <p:nvSpPr>
            <p:cNvPr id="4258074" name="Rectangle 282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5" name="Rectangle 283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6" name="Rectangle 284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7" name="Rectangle 285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8" name="Rectangle 286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9" name="Rectangle 287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grpSp>
        <p:nvGrpSpPr>
          <p:cNvPr id="13" name="Group 288"/>
          <p:cNvGrpSpPr>
            <a:grpSpLocks/>
          </p:cNvGrpSpPr>
          <p:nvPr/>
        </p:nvGrpSpPr>
        <p:grpSpPr bwMode="auto">
          <a:xfrm>
            <a:off x="6103931" y="2664881"/>
            <a:ext cx="433388" cy="853680"/>
            <a:chOff x="2770" y="2189"/>
            <a:chExt cx="364" cy="717"/>
          </a:xfrm>
        </p:grpSpPr>
        <p:sp>
          <p:nvSpPr>
            <p:cNvPr id="4258081" name="Text Box 289"/>
            <p:cNvSpPr txBox="1">
              <a:spLocks noChangeArrowheads="1"/>
            </p:cNvSpPr>
            <p:nvPr/>
          </p:nvSpPr>
          <p:spPr bwMode="auto">
            <a:xfrm>
              <a:off x="2770" y="2189"/>
              <a:ext cx="3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050" b="0" dirty="0">
                  <a:solidFill>
                    <a:schemeClr val="bg2"/>
                  </a:solidFill>
                  <a:effectLst/>
                  <a:latin typeface="+mn-lt"/>
                </a:rPr>
                <a:t>④</a:t>
              </a:r>
            </a:p>
          </p:txBody>
        </p:sp>
        <p:sp>
          <p:nvSpPr>
            <p:cNvPr id="4258082" name="Line 290"/>
            <p:cNvSpPr>
              <a:spLocks noChangeShapeType="1"/>
            </p:cNvSpPr>
            <p:nvPr/>
          </p:nvSpPr>
          <p:spPr bwMode="auto">
            <a:xfrm>
              <a:off x="3100" y="2410"/>
              <a:ext cx="34" cy="496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anchor="b">
              <a:spAutoFit/>
            </a:bodyPr>
            <a:lstStyle/>
            <a:p>
              <a:endParaRPr lang="ja-JP" altLang="en-US" sz="900" b="0">
                <a:effectLst/>
              </a:endParaRPr>
            </a:p>
          </p:txBody>
        </p:sp>
      </p:grpSp>
      <p:grpSp>
        <p:nvGrpSpPr>
          <p:cNvPr id="14" name="Group 291"/>
          <p:cNvGrpSpPr>
            <a:grpSpLocks/>
          </p:cNvGrpSpPr>
          <p:nvPr/>
        </p:nvGrpSpPr>
        <p:grpSpPr bwMode="auto">
          <a:xfrm>
            <a:off x="3296436" y="4479389"/>
            <a:ext cx="1117997" cy="159544"/>
            <a:chOff x="2396" y="2993"/>
            <a:chExt cx="939" cy="134"/>
          </a:xfrm>
        </p:grpSpPr>
        <p:sp>
          <p:nvSpPr>
            <p:cNvPr id="4258084" name="Rectangle 292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85" name="Rectangle 293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86" name="Rectangle 294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87" name="Rectangle 295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88" name="Rectangle 296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89" name="Rectangle 297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grpSp>
        <p:nvGrpSpPr>
          <p:cNvPr id="15" name="Group 298"/>
          <p:cNvGrpSpPr>
            <a:grpSpLocks/>
          </p:cNvGrpSpPr>
          <p:nvPr/>
        </p:nvGrpSpPr>
        <p:grpSpPr bwMode="auto">
          <a:xfrm>
            <a:off x="3295244" y="4642504"/>
            <a:ext cx="1117997" cy="159544"/>
            <a:chOff x="2396" y="2993"/>
            <a:chExt cx="939" cy="134"/>
          </a:xfrm>
        </p:grpSpPr>
        <p:sp>
          <p:nvSpPr>
            <p:cNvPr id="4258091" name="Rectangle 299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2" name="Rectangle 300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3" name="Rectangle 301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4" name="Rectangle 302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5" name="Rectangle 303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6" name="Rectangle 304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grpSp>
        <p:nvGrpSpPr>
          <p:cNvPr id="16" name="Group 305"/>
          <p:cNvGrpSpPr>
            <a:grpSpLocks/>
          </p:cNvGrpSpPr>
          <p:nvPr/>
        </p:nvGrpSpPr>
        <p:grpSpPr bwMode="auto">
          <a:xfrm>
            <a:off x="3298817" y="4323417"/>
            <a:ext cx="1117997" cy="159544"/>
            <a:chOff x="2396" y="2993"/>
            <a:chExt cx="939" cy="134"/>
          </a:xfrm>
        </p:grpSpPr>
        <p:sp>
          <p:nvSpPr>
            <p:cNvPr id="4258098" name="Rectangle 306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9" name="Rectangle 307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100" name="Rectangle 308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101" name="Rectangle 309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102" name="Rectangle 310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103" name="Rectangle 311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sp>
        <p:nvSpPr>
          <p:cNvPr id="4258104" name="Line 312"/>
          <p:cNvSpPr>
            <a:spLocks noChangeShapeType="1"/>
          </p:cNvSpPr>
          <p:nvPr/>
        </p:nvSpPr>
        <p:spPr bwMode="auto">
          <a:xfrm flipV="1">
            <a:off x="4308467" y="3581659"/>
            <a:ext cx="1483519" cy="920353"/>
          </a:xfrm>
          <a:prstGeom prst="line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anchor="b">
            <a:spAutoFit/>
          </a:bodyPr>
          <a:lstStyle/>
          <a:p>
            <a:endParaRPr lang="ja-JP" altLang="en-US" sz="900" b="0">
              <a:effectLst/>
            </a:endParaRPr>
          </a:p>
        </p:txBody>
      </p:sp>
      <p:sp>
        <p:nvSpPr>
          <p:cNvPr id="4258105" name="AutoShape 313"/>
          <p:cNvSpPr>
            <a:spLocks noChangeArrowheads="1"/>
          </p:cNvSpPr>
          <p:nvPr/>
        </p:nvSpPr>
        <p:spPr bwMode="auto">
          <a:xfrm>
            <a:off x="6946890" y="3414862"/>
            <a:ext cx="1454264" cy="486394"/>
          </a:xfrm>
          <a:prstGeom prst="wedgeEllipseCallout">
            <a:avLst>
              <a:gd name="adj1" fmla="val -71580"/>
              <a:gd name="adj2" fmla="val -47430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54000" rIns="0" bIns="54000" anchor="ctr" anchorCtr="1"/>
          <a:lstStyle/>
          <a:p>
            <a:pPr algn="ctr">
              <a:spcBef>
                <a:spcPct val="0"/>
              </a:spcBef>
            </a:pP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並び替えや結合処理</a:t>
            </a:r>
            <a:b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</a:b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一時オブジェクトなど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7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4257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2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42580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42580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42580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2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4258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4258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4258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40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40"/>
                            </p:stCondLst>
                            <p:childTnLst>
                              <p:par>
                                <p:cTn id="4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340"/>
                            </p:stCondLst>
                            <p:childTnLst>
                              <p:par>
                                <p:cTn id="5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4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7" dur="500"/>
                                        <p:tgtEl>
                                          <p:spTgt spid="425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40"/>
                            </p:stCondLst>
                            <p:childTnLst>
                              <p:par>
                                <p:cTn id="5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500"/>
                                        <p:tgtEl>
                                          <p:spTgt spid="425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40"/>
                            </p:stCondLst>
                            <p:childTnLst>
                              <p:par>
                                <p:cTn id="6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340"/>
                            </p:stCondLst>
                            <p:childTnLst>
                              <p:par>
                                <p:cTn id="6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840"/>
                            </p:stCondLst>
                            <p:childTnLst>
                              <p:par>
                                <p:cTn id="7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7810" grpId="0"/>
      <p:bldP spid="4258036" grpId="0"/>
      <p:bldP spid="4258037" grpId="0" animBg="1"/>
      <p:bldP spid="4258104" grpId="0" animBg="1"/>
      <p:bldP spid="425810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42" name="Line 2"/>
          <p:cNvSpPr>
            <a:spLocks noChangeShapeType="1"/>
          </p:cNvSpPr>
          <p:nvPr/>
        </p:nvSpPr>
        <p:spPr bwMode="auto">
          <a:xfrm flipH="1">
            <a:off x="6772274" y="4081861"/>
            <a:ext cx="171450" cy="1607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3" name="Line 3"/>
          <p:cNvSpPr>
            <a:spLocks noChangeShapeType="1"/>
          </p:cNvSpPr>
          <p:nvPr/>
        </p:nvSpPr>
        <p:spPr bwMode="auto">
          <a:xfrm flipH="1">
            <a:off x="6958012" y="4081859"/>
            <a:ext cx="15479" cy="16311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4" name="Line 4"/>
          <p:cNvSpPr>
            <a:spLocks noChangeShapeType="1"/>
          </p:cNvSpPr>
          <p:nvPr/>
        </p:nvSpPr>
        <p:spPr bwMode="auto">
          <a:xfrm flipH="1">
            <a:off x="7218759" y="4081861"/>
            <a:ext cx="91678" cy="1607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5" name="Line 5"/>
          <p:cNvSpPr>
            <a:spLocks noChangeShapeType="1"/>
          </p:cNvSpPr>
          <p:nvPr/>
        </p:nvSpPr>
        <p:spPr bwMode="auto">
          <a:xfrm flipH="1">
            <a:off x="6973490" y="3755628"/>
            <a:ext cx="323850" cy="16311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6" name="Line 6"/>
          <p:cNvSpPr>
            <a:spLocks noChangeShapeType="1"/>
          </p:cNvSpPr>
          <p:nvPr/>
        </p:nvSpPr>
        <p:spPr bwMode="auto">
          <a:xfrm flipH="1">
            <a:off x="7310436" y="3755628"/>
            <a:ext cx="0" cy="16311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7" name="Line 7"/>
          <p:cNvSpPr>
            <a:spLocks noChangeShapeType="1"/>
          </p:cNvSpPr>
          <p:nvPr/>
        </p:nvSpPr>
        <p:spPr bwMode="auto">
          <a:xfrm>
            <a:off x="7297340" y="3755628"/>
            <a:ext cx="432197" cy="16311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9" name="Rectangle 9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ja-JP" altLang="en-US" b="0" dirty="0">
                <a:effectLst/>
              </a:rPr>
              <a:t>データの参照効率を向上</a:t>
            </a:r>
          </a:p>
          <a:p>
            <a:pPr lvl="1"/>
            <a:r>
              <a:rPr lang="ja-JP" altLang="en-US" b="0" dirty="0">
                <a:effectLst/>
              </a:rPr>
              <a:t>バッファ キャッシュに読み込む</a:t>
            </a:r>
            <a:r>
              <a:rPr lang="ja-JP" altLang="en-US" b="0" dirty="0">
                <a:solidFill>
                  <a:srgbClr val="FF0000"/>
                </a:solidFill>
                <a:effectLst/>
              </a:rPr>
              <a:t>ページ数</a:t>
            </a:r>
            <a:r>
              <a:rPr lang="ja-JP" altLang="en-US" b="0" dirty="0">
                <a:effectLst/>
              </a:rPr>
              <a:t>を削減</a:t>
            </a:r>
          </a:p>
          <a:p>
            <a:pPr lvl="2"/>
            <a:r>
              <a:rPr lang="ja-JP" altLang="en-US" sz="1500" b="0" dirty="0"/>
              <a:t>検索対象が置かれたリーフノードに到達するための </a:t>
            </a:r>
            <a:r>
              <a:rPr lang="en-US" altLang="ja-JP" sz="1500" b="0" dirty="0"/>
              <a:t>I/O </a:t>
            </a:r>
            <a:r>
              <a:rPr lang="ja-JP" altLang="en-US" sz="1500" b="0" dirty="0"/>
              <a:t>回数は、データがどのページに格納されていても同じ回数になる</a:t>
            </a:r>
          </a:p>
          <a:p>
            <a:pPr lvl="1"/>
            <a:r>
              <a:rPr lang="ja-JP" altLang="en-US" b="0" dirty="0"/>
              <a:t>クエリ ワークスペース領域の使用頻度を低減</a:t>
            </a:r>
          </a:p>
          <a:p>
            <a:pPr lvl="2"/>
            <a:r>
              <a:rPr lang="ja-JP" altLang="en-US" sz="1500" b="0" dirty="0"/>
              <a:t>予めキー値による並び替えが行える</a:t>
            </a:r>
          </a:p>
          <a:p>
            <a:endParaRPr lang="en-US" altLang="ja-JP" b="0" dirty="0"/>
          </a:p>
        </p:txBody>
      </p:sp>
      <p:sp>
        <p:nvSpPr>
          <p:cNvPr id="425984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700" dirty="0"/>
              <a:t>データ参照におけるインデックスの利点</a:t>
            </a:r>
          </a:p>
        </p:txBody>
      </p:sp>
      <p:graphicFrame>
        <p:nvGraphicFramePr>
          <p:cNvPr id="4259850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090839"/>
              </p:ext>
            </p:extLst>
          </p:nvPr>
        </p:nvGraphicFramePr>
        <p:xfrm>
          <a:off x="4035027" y="4648598"/>
          <a:ext cx="1490666" cy="797720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9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25990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97717"/>
              </p:ext>
            </p:extLst>
          </p:nvPr>
        </p:nvGraphicFramePr>
        <p:xfrm>
          <a:off x="6585346" y="4675982"/>
          <a:ext cx="1490666" cy="828676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9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259962" name="Group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643"/>
              </p:ext>
            </p:extLst>
          </p:nvPr>
        </p:nvGraphicFramePr>
        <p:xfrm>
          <a:off x="7218759" y="3596085"/>
          <a:ext cx="186928" cy="159544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68" name="Group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37292"/>
              </p:ext>
            </p:extLst>
          </p:nvPr>
        </p:nvGraphicFramePr>
        <p:xfrm>
          <a:off x="6865143" y="3921126"/>
          <a:ext cx="186929" cy="159544"/>
        </p:xfrm>
        <a:graphic>
          <a:graphicData uri="http://schemas.openxmlformats.org/drawingml/2006/table">
            <a:tbl>
              <a:tblPr/>
              <a:tblGrid>
                <a:gridCol w="18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74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544976"/>
              </p:ext>
            </p:extLst>
          </p:nvPr>
        </p:nvGraphicFramePr>
        <p:xfrm>
          <a:off x="7243762" y="3921126"/>
          <a:ext cx="186929" cy="159544"/>
        </p:xfrm>
        <a:graphic>
          <a:graphicData uri="http://schemas.openxmlformats.org/drawingml/2006/table">
            <a:tbl>
              <a:tblPr/>
              <a:tblGrid>
                <a:gridCol w="18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80" name="Group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46106"/>
              </p:ext>
            </p:extLst>
          </p:nvPr>
        </p:nvGraphicFramePr>
        <p:xfrm>
          <a:off x="7621191" y="3921126"/>
          <a:ext cx="186928" cy="159544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86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064714"/>
              </p:ext>
            </p:extLst>
          </p:nvPr>
        </p:nvGraphicFramePr>
        <p:xfrm>
          <a:off x="6596062" y="4242595"/>
          <a:ext cx="186929" cy="159544"/>
        </p:xfrm>
        <a:graphic>
          <a:graphicData uri="http://schemas.openxmlformats.org/drawingml/2006/table">
            <a:tbl>
              <a:tblPr/>
              <a:tblGrid>
                <a:gridCol w="18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92" name="Group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91081"/>
              </p:ext>
            </p:extLst>
          </p:nvPr>
        </p:nvGraphicFramePr>
        <p:xfrm>
          <a:off x="6865143" y="4242595"/>
          <a:ext cx="186929" cy="159544"/>
        </p:xfrm>
        <a:graphic>
          <a:graphicData uri="http://schemas.openxmlformats.org/drawingml/2006/table">
            <a:tbl>
              <a:tblPr/>
              <a:tblGrid>
                <a:gridCol w="18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98" name="Group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996025"/>
              </p:ext>
            </p:extLst>
          </p:nvPr>
        </p:nvGraphicFramePr>
        <p:xfrm>
          <a:off x="7110412" y="4244976"/>
          <a:ext cx="186929" cy="159544"/>
        </p:xfrm>
        <a:graphic>
          <a:graphicData uri="http://schemas.openxmlformats.org/drawingml/2006/table">
            <a:tbl>
              <a:tblPr/>
              <a:tblGrid>
                <a:gridCol w="18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60004" name="Group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319686"/>
              </p:ext>
            </p:extLst>
          </p:nvPr>
        </p:nvGraphicFramePr>
        <p:xfrm>
          <a:off x="7380684" y="4242595"/>
          <a:ext cx="186928" cy="159544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60010" name="Group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893710"/>
              </p:ext>
            </p:extLst>
          </p:nvPr>
        </p:nvGraphicFramePr>
        <p:xfrm>
          <a:off x="7621191" y="4244976"/>
          <a:ext cx="186928" cy="159544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60016" name="Group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08838"/>
              </p:ext>
            </p:extLst>
          </p:nvPr>
        </p:nvGraphicFramePr>
        <p:xfrm>
          <a:off x="7866459" y="4244976"/>
          <a:ext cx="186928" cy="159544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60022" name="Line 182"/>
          <p:cNvSpPr>
            <a:spLocks noChangeShapeType="1"/>
          </p:cNvSpPr>
          <p:nvPr/>
        </p:nvSpPr>
        <p:spPr bwMode="auto">
          <a:xfrm>
            <a:off x="7330678" y="4081859"/>
            <a:ext cx="195263" cy="158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3" name="Line 183"/>
          <p:cNvSpPr>
            <a:spLocks noChangeShapeType="1"/>
          </p:cNvSpPr>
          <p:nvPr/>
        </p:nvSpPr>
        <p:spPr bwMode="auto">
          <a:xfrm flipH="1">
            <a:off x="7711678" y="4079478"/>
            <a:ext cx="15478" cy="16311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4" name="Line 184"/>
          <p:cNvSpPr>
            <a:spLocks noChangeShapeType="1"/>
          </p:cNvSpPr>
          <p:nvPr/>
        </p:nvSpPr>
        <p:spPr bwMode="auto">
          <a:xfrm>
            <a:off x="7727157" y="4079480"/>
            <a:ext cx="245269" cy="1607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5" name="Line 185"/>
          <p:cNvSpPr>
            <a:spLocks noChangeShapeType="1"/>
          </p:cNvSpPr>
          <p:nvPr/>
        </p:nvSpPr>
        <p:spPr bwMode="auto">
          <a:xfrm flipH="1">
            <a:off x="7621192" y="4402139"/>
            <a:ext cx="105965" cy="7524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6" name="Line 186"/>
          <p:cNvSpPr>
            <a:spLocks noChangeShapeType="1"/>
          </p:cNvSpPr>
          <p:nvPr/>
        </p:nvSpPr>
        <p:spPr bwMode="auto">
          <a:xfrm>
            <a:off x="4074318" y="4728369"/>
            <a:ext cx="14144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7" name="Line 187"/>
          <p:cNvSpPr>
            <a:spLocks noChangeShapeType="1"/>
          </p:cNvSpPr>
          <p:nvPr/>
        </p:nvSpPr>
        <p:spPr bwMode="auto">
          <a:xfrm>
            <a:off x="4074318" y="4890294"/>
            <a:ext cx="14144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8" name="Line 188"/>
          <p:cNvSpPr>
            <a:spLocks noChangeShapeType="1"/>
          </p:cNvSpPr>
          <p:nvPr/>
        </p:nvSpPr>
        <p:spPr bwMode="auto">
          <a:xfrm>
            <a:off x="4083843" y="5052219"/>
            <a:ext cx="14144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9" name="Line 189"/>
          <p:cNvSpPr>
            <a:spLocks noChangeShapeType="1"/>
          </p:cNvSpPr>
          <p:nvPr/>
        </p:nvSpPr>
        <p:spPr bwMode="auto">
          <a:xfrm>
            <a:off x="4083844" y="5214144"/>
            <a:ext cx="99893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30" name="Line 190"/>
          <p:cNvSpPr>
            <a:spLocks noChangeShapeType="1"/>
          </p:cNvSpPr>
          <p:nvPr/>
        </p:nvSpPr>
        <p:spPr bwMode="auto">
          <a:xfrm>
            <a:off x="4083843" y="5349875"/>
            <a:ext cx="14144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31" name="Line 191"/>
          <p:cNvSpPr>
            <a:spLocks noChangeShapeType="1"/>
          </p:cNvSpPr>
          <p:nvPr/>
        </p:nvSpPr>
        <p:spPr bwMode="auto">
          <a:xfrm>
            <a:off x="5153024" y="5214144"/>
            <a:ext cx="3619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32" name="Line 192"/>
          <p:cNvSpPr>
            <a:spLocks noChangeShapeType="1"/>
          </p:cNvSpPr>
          <p:nvPr/>
        </p:nvSpPr>
        <p:spPr bwMode="auto">
          <a:xfrm>
            <a:off x="7337821" y="3677047"/>
            <a:ext cx="419100" cy="3762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33" name="Line 193"/>
          <p:cNvSpPr>
            <a:spLocks noChangeShapeType="1"/>
          </p:cNvSpPr>
          <p:nvPr/>
        </p:nvSpPr>
        <p:spPr bwMode="auto">
          <a:xfrm>
            <a:off x="7711677" y="4053284"/>
            <a:ext cx="0" cy="348854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34" name="Text Box 194"/>
          <p:cNvSpPr txBox="1">
            <a:spLocks noChangeArrowheads="1"/>
          </p:cNvSpPr>
          <p:nvPr/>
        </p:nvSpPr>
        <p:spPr bwMode="auto">
          <a:xfrm>
            <a:off x="3735100" y="5622528"/>
            <a:ext cx="1948945" cy="2015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5721" tIns="6668" rIns="55721" bIns="6668"/>
          <a:lstStyle/>
          <a:p>
            <a:pPr algn="just"/>
            <a:r>
              <a:rPr lang="ja-JP" altLang="en-US" sz="1200" b="0" dirty="0">
                <a:solidFill>
                  <a:schemeClr val="tx2"/>
                </a:solidFill>
                <a:effectLst/>
                <a:latin typeface="+mn-lt"/>
              </a:rPr>
              <a:t>インデックスがない場合 </a:t>
            </a:r>
          </a:p>
        </p:txBody>
      </p:sp>
      <p:sp>
        <p:nvSpPr>
          <p:cNvPr id="4260035" name="Text Box 195"/>
          <p:cNvSpPr txBox="1">
            <a:spLocks noChangeArrowheads="1"/>
          </p:cNvSpPr>
          <p:nvPr/>
        </p:nvSpPr>
        <p:spPr bwMode="auto">
          <a:xfrm>
            <a:off x="6405562" y="5617766"/>
            <a:ext cx="1897856" cy="330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1200" b="0" dirty="0">
                <a:solidFill>
                  <a:schemeClr val="tx2"/>
                </a:solidFill>
                <a:effectLst/>
                <a:latin typeface="+mn-lt"/>
              </a:rPr>
              <a:t>インデックスがある場合 </a:t>
            </a:r>
          </a:p>
        </p:txBody>
      </p:sp>
      <p:sp>
        <p:nvSpPr>
          <p:cNvPr id="4260036" name="AutoShape 196"/>
          <p:cNvSpPr>
            <a:spLocks noChangeArrowheads="1"/>
          </p:cNvSpPr>
          <p:nvPr/>
        </p:nvSpPr>
        <p:spPr bwMode="auto">
          <a:xfrm>
            <a:off x="7972424" y="3824069"/>
            <a:ext cx="1329929" cy="457243"/>
          </a:xfrm>
          <a:prstGeom prst="wedgeEllipseCallout">
            <a:avLst>
              <a:gd name="adj1" fmla="val -65667"/>
              <a:gd name="adj2" fmla="val -17056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0" tIns="81000" rIns="0" bIns="81000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ja-JP" sz="1050" b="0">
                <a:solidFill>
                  <a:srgbClr val="FF0000"/>
                </a:solidFill>
                <a:effectLst/>
                <a:latin typeface="+mn-lt"/>
              </a:rPr>
              <a:t>Index Seek!!</a:t>
            </a:r>
          </a:p>
        </p:txBody>
      </p:sp>
      <p:sp>
        <p:nvSpPr>
          <p:cNvPr id="4260037" name="AutoShape 197"/>
          <p:cNvSpPr>
            <a:spLocks noChangeArrowheads="1"/>
          </p:cNvSpPr>
          <p:nvPr/>
        </p:nvSpPr>
        <p:spPr bwMode="auto">
          <a:xfrm>
            <a:off x="3063478" y="4189591"/>
            <a:ext cx="1353740" cy="457243"/>
          </a:xfrm>
          <a:prstGeom prst="wedgeEllipseCallout">
            <a:avLst>
              <a:gd name="adj1" fmla="val 28542"/>
              <a:gd name="adj2" fmla="val 66620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0" tIns="81000" rIns="0" bIns="81000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ja-JP" sz="1050" b="0" dirty="0">
                <a:solidFill>
                  <a:srgbClr val="FF0000"/>
                </a:solidFill>
                <a:effectLst/>
                <a:latin typeface="+mn-lt"/>
              </a:rPr>
              <a:t>Table Scan!!</a:t>
            </a:r>
          </a:p>
        </p:txBody>
      </p:sp>
      <p:grpSp>
        <p:nvGrpSpPr>
          <p:cNvPr id="2" name="Group 198"/>
          <p:cNvGrpSpPr>
            <a:grpSpLocks/>
          </p:cNvGrpSpPr>
          <p:nvPr/>
        </p:nvGrpSpPr>
        <p:grpSpPr bwMode="auto">
          <a:xfrm>
            <a:off x="2805113" y="4780757"/>
            <a:ext cx="1151335" cy="971550"/>
            <a:chOff x="295" y="2931"/>
            <a:chExt cx="967" cy="816"/>
          </a:xfrm>
        </p:grpSpPr>
        <p:pic>
          <p:nvPicPr>
            <p:cNvPr id="4260039" name="Picture 199" descr="PC s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8" y="3113"/>
              <a:ext cx="514" cy="511"/>
            </a:xfrm>
            <a:prstGeom prst="rect">
              <a:avLst/>
            </a:prstGeom>
            <a:noFill/>
          </p:spPr>
        </p:pic>
        <p:pic>
          <p:nvPicPr>
            <p:cNvPr id="4260040" name="Picture 200" descr="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5" y="2931"/>
              <a:ext cx="816" cy="816"/>
            </a:xfrm>
            <a:prstGeom prst="rect">
              <a:avLst/>
            </a:prstGeom>
            <a:noFill/>
          </p:spPr>
        </p:pic>
      </p:grpSp>
      <p:grpSp>
        <p:nvGrpSpPr>
          <p:cNvPr id="3" name="Group 201"/>
          <p:cNvGrpSpPr>
            <a:grpSpLocks/>
          </p:cNvGrpSpPr>
          <p:nvPr/>
        </p:nvGrpSpPr>
        <p:grpSpPr bwMode="auto">
          <a:xfrm flipH="1">
            <a:off x="8106966" y="4672411"/>
            <a:ext cx="1141809" cy="1026319"/>
            <a:chOff x="3969" y="1162"/>
            <a:chExt cx="959" cy="862"/>
          </a:xfrm>
        </p:grpSpPr>
        <p:pic>
          <p:nvPicPr>
            <p:cNvPr id="4260042" name="Picture 202" descr="PC s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448" y="1480"/>
              <a:ext cx="480" cy="472"/>
            </a:xfrm>
            <a:prstGeom prst="rect">
              <a:avLst/>
            </a:prstGeom>
            <a:noFill/>
          </p:spPr>
        </p:pic>
        <p:pic>
          <p:nvPicPr>
            <p:cNvPr id="4260043" name="Picture 203" descr="E_0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3969" y="1162"/>
              <a:ext cx="805" cy="86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2600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2600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2600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4260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8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260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8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260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8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4260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4260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4260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42600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42600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42600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80"/>
                            </p:stCondLst>
                            <p:childTnLst>
                              <p:par>
                                <p:cTn id="4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426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80"/>
                            </p:stCondLst>
                            <p:childTnLst>
                              <p:par>
                                <p:cTn id="4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426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80"/>
                            </p:stCondLst>
                            <p:childTnLst>
                              <p:par>
                                <p:cTn id="5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4260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0025" grpId="0" animBg="1"/>
      <p:bldP spid="4260026" grpId="0" animBg="1"/>
      <p:bldP spid="4260027" grpId="0" animBg="1"/>
      <p:bldP spid="4260028" grpId="0" animBg="1"/>
      <p:bldP spid="4260029" grpId="0" animBg="1"/>
      <p:bldP spid="4260030" grpId="0" animBg="1"/>
      <p:bldP spid="4260031" grpId="0" animBg="1"/>
      <p:bldP spid="4260032" grpId="0" animBg="1"/>
      <p:bldP spid="4260033" grpId="0" animBg="1"/>
      <p:bldP spid="4260036" grpId="0" animBg="1"/>
      <p:bldP spid="42600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AutoShap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60889" y="2249897"/>
            <a:ext cx="2032397" cy="3602348"/>
          </a:xfrm>
          <a:prstGeom prst="roundRect">
            <a:avLst>
              <a:gd name="adj" fmla="val 16667"/>
            </a:avLst>
          </a:prstGeom>
          <a:solidFill>
            <a:srgbClr val="0072C6"/>
          </a:solidFill>
          <a:ln w="9525" cap="flat" cmpd="sng" algn="ctr">
            <a:noFill/>
            <a:prstDash val="solid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headEnd/>
                <a:tailEnd/>
              </a14:hiddenLine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endParaRPr lang="ja-JP" altLang="en-US" sz="21525" b="0">
              <a:solidFill>
                <a:srgbClr val="FFFFFF"/>
              </a:solidFill>
              <a:effectLst/>
            </a:endParaRPr>
          </a:p>
        </p:txBody>
      </p:sp>
      <p:sp>
        <p:nvSpPr>
          <p:cNvPr id="4261891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133350" indent="-133350">
              <a:lnSpc>
                <a:spcPct val="80000"/>
              </a:lnSpc>
            </a:pPr>
            <a:r>
              <a:rPr lang="ja-JP" altLang="en-US" sz="1500" b="1" dirty="0"/>
              <a:t>変更履歴は先行書き込みされる</a:t>
            </a:r>
          </a:p>
          <a:p>
            <a:pPr marL="133350" indent="-133350">
              <a:lnSpc>
                <a:spcPct val="80000"/>
              </a:lnSpc>
            </a:pPr>
            <a:r>
              <a:rPr lang="ja-JP" altLang="en-US" sz="1500" b="1" dirty="0"/>
              <a:t>バッファ キャッシュの変更データはチェックポイント時に一括で書き込まれる</a:t>
            </a:r>
          </a:p>
        </p:txBody>
      </p:sp>
      <p:sp>
        <p:nvSpPr>
          <p:cNvPr id="4261906" name="Rectangle 1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>
                <a:effectLst/>
              </a:rPr>
              <a:t>リレーショナル エンジンの動作</a:t>
            </a:r>
            <a:br>
              <a:rPr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ja-JP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r>
              <a:rPr lang="ja-JP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ja-JP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r>
              <a:rPr lang="ja-JP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ja-JP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</a:t>
            </a:r>
          </a:p>
        </p:txBody>
      </p:sp>
      <p:sp>
        <p:nvSpPr>
          <p:cNvPr id="4261892" name="Text Box 4"/>
          <p:cNvSpPr txBox="1">
            <a:spLocks noChangeArrowheads="1"/>
          </p:cNvSpPr>
          <p:nvPr/>
        </p:nvSpPr>
        <p:spPr bwMode="auto">
          <a:xfrm>
            <a:off x="5547122" y="2409001"/>
            <a:ext cx="957366" cy="507831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　</a:t>
            </a:r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SELECT</a:t>
            </a: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・・　</a:t>
            </a:r>
          </a:p>
          <a:p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　</a:t>
            </a:r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UPDATE</a:t>
            </a: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・・</a:t>
            </a:r>
            <a:b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</a:b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　</a:t>
            </a:r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INSERT</a:t>
            </a: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・・</a:t>
            </a:r>
          </a:p>
        </p:txBody>
      </p:sp>
      <p:pic>
        <p:nvPicPr>
          <p:cNvPr id="4261893" name="Picture 5" descr="Gold Di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7757" y="4739881"/>
            <a:ext cx="1844279" cy="601265"/>
          </a:xfrm>
          <a:prstGeom prst="rect">
            <a:avLst/>
          </a:prstGeom>
          <a:noFill/>
        </p:spPr>
      </p:pic>
      <p:pic>
        <p:nvPicPr>
          <p:cNvPr id="4261894" name="Picture 6" descr="Serv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01854" y="3768330"/>
            <a:ext cx="1181100" cy="1522809"/>
          </a:xfrm>
          <a:prstGeom prst="rect">
            <a:avLst/>
          </a:prstGeom>
          <a:noFill/>
        </p:spPr>
      </p:pic>
      <p:sp>
        <p:nvSpPr>
          <p:cNvPr id="4261895" name="AutoShape 7"/>
          <p:cNvSpPr>
            <a:spLocks noChangeArrowheads="1"/>
          </p:cNvSpPr>
          <p:nvPr/>
        </p:nvSpPr>
        <p:spPr bwMode="auto">
          <a:xfrm>
            <a:off x="7486651" y="4504136"/>
            <a:ext cx="1704975" cy="150137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 lIns="55721" tIns="6668" rIns="55721" bIns="6668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1897" name="AutoShape 9"/>
          <p:cNvSpPr>
            <a:spLocks noChangeArrowheads="1"/>
          </p:cNvSpPr>
          <p:nvPr/>
        </p:nvSpPr>
        <p:spPr bwMode="auto">
          <a:xfrm>
            <a:off x="7467600" y="2699147"/>
            <a:ext cx="1714500" cy="17145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</p:spPr>
        <p:txBody>
          <a:bodyPr lIns="55721" tIns="6668" rIns="55721" bIns="6668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1899" name="Text Box 11"/>
          <p:cNvSpPr txBox="1">
            <a:spLocks noChangeArrowheads="1"/>
          </p:cNvSpPr>
          <p:nvPr/>
        </p:nvSpPr>
        <p:spPr bwMode="auto">
          <a:xfrm>
            <a:off x="7905752" y="5205780"/>
            <a:ext cx="1120487" cy="507831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201 UPDATE</a:t>
            </a:r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・・</a:t>
            </a:r>
            <a:b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</a:br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202 INSERT</a:t>
            </a:r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・・</a:t>
            </a:r>
            <a:endParaRPr lang="en-US" altLang="ja-JP" sz="900" b="0" dirty="0">
              <a:solidFill>
                <a:srgbClr val="0033CC"/>
              </a:solidFill>
              <a:effectLst/>
              <a:latin typeface="+mn-lt"/>
            </a:endParaRPr>
          </a:p>
          <a:p>
            <a:endParaRPr lang="ja-JP" altLang="en-US" sz="900" b="0" dirty="0">
              <a:solidFill>
                <a:srgbClr val="0033CC"/>
              </a:solidFill>
              <a:effectLst/>
              <a:latin typeface="+mn-lt"/>
            </a:endParaRPr>
          </a:p>
        </p:txBody>
      </p:sp>
      <p:sp>
        <p:nvSpPr>
          <p:cNvPr id="4261900" name="Text Box 12"/>
          <p:cNvSpPr txBox="1">
            <a:spLocks noChangeArrowheads="1"/>
          </p:cNvSpPr>
          <p:nvPr/>
        </p:nvSpPr>
        <p:spPr bwMode="auto">
          <a:xfrm>
            <a:off x="5101828" y="2967038"/>
            <a:ext cx="1775222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バッファキャッシュ内の変更 </a:t>
            </a:r>
          </a:p>
        </p:txBody>
      </p:sp>
      <p:sp>
        <p:nvSpPr>
          <p:cNvPr id="4261901" name="Text Box 13"/>
          <p:cNvSpPr txBox="1">
            <a:spLocks noChangeArrowheads="1"/>
          </p:cNvSpPr>
          <p:nvPr/>
        </p:nvSpPr>
        <p:spPr bwMode="auto">
          <a:xfrm>
            <a:off x="7155656" y="2356249"/>
            <a:ext cx="1466375" cy="37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r>
              <a:rPr lang="ja-JP" altLang="en-US" sz="900" b="0" dirty="0">
                <a:solidFill>
                  <a:schemeClr val="tx2"/>
                </a:solidFill>
                <a:effectLst/>
                <a:latin typeface="+mn-lt"/>
              </a:rPr>
              <a:t>チェックポイント時に</a:t>
            </a:r>
            <a:br>
              <a:rPr lang="ja-JP" altLang="en-US" sz="900" b="0" dirty="0">
                <a:solidFill>
                  <a:schemeClr val="tx2"/>
                </a:solidFill>
                <a:effectLst/>
                <a:latin typeface="+mn-lt"/>
              </a:rPr>
            </a:br>
            <a:r>
              <a:rPr lang="ja-JP" altLang="en-US" sz="900" b="0" dirty="0">
                <a:solidFill>
                  <a:schemeClr val="tx2"/>
                </a:solidFill>
                <a:effectLst/>
                <a:latin typeface="+mn-lt"/>
              </a:rPr>
              <a:t>一括でディスク書き込み</a:t>
            </a:r>
          </a:p>
        </p:txBody>
      </p:sp>
      <p:sp>
        <p:nvSpPr>
          <p:cNvPr id="4261902" name="Text Box 14"/>
          <p:cNvSpPr txBox="1">
            <a:spLocks noChangeArrowheads="1"/>
          </p:cNvSpPr>
          <p:nvPr/>
        </p:nvSpPr>
        <p:spPr bwMode="auto">
          <a:xfrm>
            <a:off x="5517356" y="4731909"/>
            <a:ext cx="1171514" cy="369332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UPDATE</a:t>
            </a: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・・</a:t>
            </a:r>
            <a:b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</a:br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INSERT</a:t>
            </a: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・・</a:t>
            </a:r>
          </a:p>
        </p:txBody>
      </p:sp>
      <p:sp>
        <p:nvSpPr>
          <p:cNvPr id="4261903" name="Text Box 15"/>
          <p:cNvSpPr txBox="1">
            <a:spLocks noChangeArrowheads="1"/>
          </p:cNvSpPr>
          <p:nvPr/>
        </p:nvSpPr>
        <p:spPr bwMode="auto">
          <a:xfrm>
            <a:off x="4919556" y="2913339"/>
            <a:ext cx="2702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 sz="1200" b="0" dirty="0">
                <a:solidFill>
                  <a:schemeClr val="bg1"/>
                </a:solidFill>
                <a:effectLst/>
                <a:latin typeface="+mn-lt"/>
              </a:rPr>
              <a:t>③</a:t>
            </a:r>
          </a:p>
        </p:txBody>
      </p:sp>
      <p:sp>
        <p:nvSpPr>
          <p:cNvPr id="4261904" name="Text Box 16"/>
          <p:cNvSpPr txBox="1">
            <a:spLocks noChangeArrowheads="1"/>
          </p:cNvSpPr>
          <p:nvPr/>
        </p:nvSpPr>
        <p:spPr bwMode="auto">
          <a:xfrm>
            <a:off x="6927568" y="2317639"/>
            <a:ext cx="3786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 sz="1200" b="0" dirty="0">
                <a:solidFill>
                  <a:schemeClr val="tx2">
                    <a:lumMod val="90000"/>
                  </a:schemeClr>
                </a:solidFill>
                <a:effectLst/>
                <a:latin typeface="+mn-lt"/>
              </a:rPr>
              <a:t>⑤</a:t>
            </a:r>
          </a:p>
        </p:txBody>
      </p:sp>
      <p:sp>
        <p:nvSpPr>
          <p:cNvPr id="4261905" name="Text Box 17"/>
          <p:cNvSpPr txBox="1">
            <a:spLocks noChangeArrowheads="1"/>
          </p:cNvSpPr>
          <p:nvPr/>
        </p:nvSpPr>
        <p:spPr bwMode="auto">
          <a:xfrm>
            <a:off x="5105072" y="2228096"/>
            <a:ext cx="2702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 sz="1200" b="0" dirty="0">
                <a:solidFill>
                  <a:schemeClr val="bg1"/>
                </a:solidFill>
                <a:effectLst/>
                <a:latin typeface="+mn-lt"/>
              </a:rPr>
              <a:t>②</a:t>
            </a:r>
          </a:p>
        </p:txBody>
      </p:sp>
      <p:sp>
        <p:nvSpPr>
          <p:cNvPr id="4261908" name="AutoShape 20"/>
          <p:cNvSpPr>
            <a:spLocks noChangeArrowheads="1"/>
          </p:cNvSpPr>
          <p:nvPr/>
        </p:nvSpPr>
        <p:spPr bwMode="auto">
          <a:xfrm>
            <a:off x="7780303" y="4609667"/>
            <a:ext cx="1464144" cy="424784"/>
          </a:xfrm>
          <a:prstGeom prst="wedgeEllipseCallout">
            <a:avLst>
              <a:gd name="adj1" fmla="val -27462"/>
              <a:gd name="adj2" fmla="val 76829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0" tIns="81000" rIns="0" bIns="81000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シーケンシャル </a:t>
            </a:r>
            <a:r>
              <a:rPr lang="en-US" altLang="ja-JP" sz="900" b="0">
                <a:solidFill>
                  <a:srgbClr val="FF0000"/>
                </a:solidFill>
                <a:effectLst/>
                <a:latin typeface="+mn-lt"/>
              </a:rPr>
              <a:t>I/O</a:t>
            </a:r>
          </a:p>
        </p:txBody>
      </p:sp>
      <p:pic>
        <p:nvPicPr>
          <p:cNvPr id="4261914" name="Picture 26" descr="PC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1591" y="3582592"/>
            <a:ext cx="1265634" cy="1137047"/>
          </a:xfrm>
          <a:prstGeom prst="rect">
            <a:avLst/>
          </a:prstGeom>
          <a:noFill/>
        </p:spPr>
      </p:pic>
      <p:pic>
        <p:nvPicPr>
          <p:cNvPr id="4261915" name="Picture 27" descr="A_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0801" y="3189686"/>
            <a:ext cx="1190625" cy="1190625"/>
          </a:xfrm>
          <a:prstGeom prst="rect">
            <a:avLst/>
          </a:prstGeom>
          <a:noFill/>
        </p:spPr>
      </p:pic>
      <p:sp>
        <p:nvSpPr>
          <p:cNvPr id="4261916" name="AutoShape 28"/>
          <p:cNvSpPr>
            <a:spLocks noChangeArrowheads="1"/>
          </p:cNvSpPr>
          <p:nvPr/>
        </p:nvSpPr>
        <p:spPr bwMode="auto">
          <a:xfrm>
            <a:off x="2901553" y="4700588"/>
            <a:ext cx="1432322" cy="1281113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 lIns="55721" tIns="6668" rIns="55721" bIns="6668"/>
          <a:lstStyle/>
          <a:p>
            <a:endParaRPr lang="ja-JP" altLang="en-US" sz="2325" b="0">
              <a:effectLst/>
              <a:latin typeface="+mn-lt"/>
            </a:endParaRP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2976564" y="5122070"/>
            <a:ext cx="1304925" cy="638175"/>
            <a:chOff x="260" y="3582"/>
            <a:chExt cx="1096" cy="536"/>
          </a:xfrm>
        </p:grpSpPr>
        <p:sp>
          <p:nvSpPr>
            <p:cNvPr id="4261918" name="Rectangle 30"/>
            <p:cNvSpPr>
              <a:spLocks noChangeArrowheads="1"/>
            </p:cNvSpPr>
            <p:nvPr/>
          </p:nvSpPr>
          <p:spPr bwMode="auto">
            <a:xfrm>
              <a:off x="1199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19" name="Rectangle 31"/>
            <p:cNvSpPr>
              <a:spLocks noChangeArrowheads="1"/>
            </p:cNvSpPr>
            <p:nvPr/>
          </p:nvSpPr>
          <p:spPr bwMode="auto">
            <a:xfrm>
              <a:off x="1043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0" name="Rectangle 32"/>
            <p:cNvSpPr>
              <a:spLocks noChangeArrowheads="1"/>
            </p:cNvSpPr>
            <p:nvPr/>
          </p:nvSpPr>
          <p:spPr bwMode="auto">
            <a:xfrm>
              <a:off x="886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1" name="Rectangle 33"/>
            <p:cNvSpPr>
              <a:spLocks noChangeArrowheads="1"/>
            </p:cNvSpPr>
            <p:nvPr/>
          </p:nvSpPr>
          <p:spPr bwMode="auto">
            <a:xfrm>
              <a:off x="730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2" name="Rectangle 34"/>
            <p:cNvSpPr>
              <a:spLocks noChangeArrowheads="1"/>
            </p:cNvSpPr>
            <p:nvPr/>
          </p:nvSpPr>
          <p:spPr bwMode="auto">
            <a:xfrm>
              <a:off x="573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3" name="Rectangle 35"/>
            <p:cNvSpPr>
              <a:spLocks noChangeArrowheads="1"/>
            </p:cNvSpPr>
            <p:nvPr/>
          </p:nvSpPr>
          <p:spPr bwMode="auto">
            <a:xfrm>
              <a:off x="417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4" name="Rectangle 36"/>
            <p:cNvSpPr>
              <a:spLocks noChangeArrowheads="1"/>
            </p:cNvSpPr>
            <p:nvPr/>
          </p:nvSpPr>
          <p:spPr bwMode="auto">
            <a:xfrm>
              <a:off x="260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5" name="Rectangle 37"/>
            <p:cNvSpPr>
              <a:spLocks noChangeArrowheads="1"/>
            </p:cNvSpPr>
            <p:nvPr/>
          </p:nvSpPr>
          <p:spPr bwMode="auto">
            <a:xfrm>
              <a:off x="1199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6" name="Rectangle 38"/>
            <p:cNvSpPr>
              <a:spLocks noChangeArrowheads="1"/>
            </p:cNvSpPr>
            <p:nvPr/>
          </p:nvSpPr>
          <p:spPr bwMode="auto">
            <a:xfrm>
              <a:off x="1043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7" name="Rectangle 39"/>
            <p:cNvSpPr>
              <a:spLocks noChangeArrowheads="1"/>
            </p:cNvSpPr>
            <p:nvPr/>
          </p:nvSpPr>
          <p:spPr bwMode="auto">
            <a:xfrm>
              <a:off x="886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8" name="Rectangle 40"/>
            <p:cNvSpPr>
              <a:spLocks noChangeArrowheads="1"/>
            </p:cNvSpPr>
            <p:nvPr/>
          </p:nvSpPr>
          <p:spPr bwMode="auto">
            <a:xfrm>
              <a:off x="730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9" name="Rectangle 41"/>
            <p:cNvSpPr>
              <a:spLocks noChangeArrowheads="1"/>
            </p:cNvSpPr>
            <p:nvPr/>
          </p:nvSpPr>
          <p:spPr bwMode="auto">
            <a:xfrm>
              <a:off x="573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0" name="Rectangle 42"/>
            <p:cNvSpPr>
              <a:spLocks noChangeArrowheads="1"/>
            </p:cNvSpPr>
            <p:nvPr/>
          </p:nvSpPr>
          <p:spPr bwMode="auto">
            <a:xfrm>
              <a:off x="417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1" name="Rectangle 43"/>
            <p:cNvSpPr>
              <a:spLocks noChangeArrowheads="1"/>
            </p:cNvSpPr>
            <p:nvPr/>
          </p:nvSpPr>
          <p:spPr bwMode="auto">
            <a:xfrm>
              <a:off x="260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2" name="Rectangle 44"/>
            <p:cNvSpPr>
              <a:spLocks noChangeArrowheads="1"/>
            </p:cNvSpPr>
            <p:nvPr/>
          </p:nvSpPr>
          <p:spPr bwMode="auto">
            <a:xfrm>
              <a:off x="1199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3" name="Rectangle 45"/>
            <p:cNvSpPr>
              <a:spLocks noChangeArrowheads="1"/>
            </p:cNvSpPr>
            <p:nvPr/>
          </p:nvSpPr>
          <p:spPr bwMode="auto">
            <a:xfrm>
              <a:off x="1043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4" name="Rectangle 46"/>
            <p:cNvSpPr>
              <a:spLocks noChangeArrowheads="1"/>
            </p:cNvSpPr>
            <p:nvPr/>
          </p:nvSpPr>
          <p:spPr bwMode="auto">
            <a:xfrm>
              <a:off x="886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5" name="Rectangle 47"/>
            <p:cNvSpPr>
              <a:spLocks noChangeArrowheads="1"/>
            </p:cNvSpPr>
            <p:nvPr/>
          </p:nvSpPr>
          <p:spPr bwMode="auto">
            <a:xfrm>
              <a:off x="730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6" name="Rectangle 48"/>
            <p:cNvSpPr>
              <a:spLocks noChangeArrowheads="1"/>
            </p:cNvSpPr>
            <p:nvPr/>
          </p:nvSpPr>
          <p:spPr bwMode="auto">
            <a:xfrm>
              <a:off x="573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7" name="Rectangle 49"/>
            <p:cNvSpPr>
              <a:spLocks noChangeArrowheads="1"/>
            </p:cNvSpPr>
            <p:nvPr/>
          </p:nvSpPr>
          <p:spPr bwMode="auto">
            <a:xfrm>
              <a:off x="417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8" name="Rectangle 50"/>
            <p:cNvSpPr>
              <a:spLocks noChangeArrowheads="1"/>
            </p:cNvSpPr>
            <p:nvPr/>
          </p:nvSpPr>
          <p:spPr bwMode="auto">
            <a:xfrm>
              <a:off x="260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9" name="Rectangle 51"/>
            <p:cNvSpPr>
              <a:spLocks noChangeArrowheads="1"/>
            </p:cNvSpPr>
            <p:nvPr/>
          </p:nvSpPr>
          <p:spPr bwMode="auto">
            <a:xfrm>
              <a:off x="1199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0" name="Rectangle 52"/>
            <p:cNvSpPr>
              <a:spLocks noChangeArrowheads="1"/>
            </p:cNvSpPr>
            <p:nvPr/>
          </p:nvSpPr>
          <p:spPr bwMode="auto">
            <a:xfrm>
              <a:off x="1043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1" name="Rectangle 53"/>
            <p:cNvSpPr>
              <a:spLocks noChangeArrowheads="1"/>
            </p:cNvSpPr>
            <p:nvPr/>
          </p:nvSpPr>
          <p:spPr bwMode="auto">
            <a:xfrm>
              <a:off x="886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2" name="Rectangle 54"/>
            <p:cNvSpPr>
              <a:spLocks noChangeArrowheads="1"/>
            </p:cNvSpPr>
            <p:nvPr/>
          </p:nvSpPr>
          <p:spPr bwMode="auto">
            <a:xfrm>
              <a:off x="730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3" name="Rectangle 55"/>
            <p:cNvSpPr>
              <a:spLocks noChangeArrowheads="1"/>
            </p:cNvSpPr>
            <p:nvPr/>
          </p:nvSpPr>
          <p:spPr bwMode="auto">
            <a:xfrm>
              <a:off x="573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4" name="Rectangle 56"/>
            <p:cNvSpPr>
              <a:spLocks noChangeArrowheads="1"/>
            </p:cNvSpPr>
            <p:nvPr/>
          </p:nvSpPr>
          <p:spPr bwMode="auto">
            <a:xfrm>
              <a:off x="417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5" name="Rectangle 57"/>
            <p:cNvSpPr>
              <a:spLocks noChangeArrowheads="1"/>
            </p:cNvSpPr>
            <p:nvPr/>
          </p:nvSpPr>
          <p:spPr bwMode="auto">
            <a:xfrm>
              <a:off x="260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6" name="Line 58"/>
            <p:cNvSpPr>
              <a:spLocks noChangeShapeType="1"/>
            </p:cNvSpPr>
            <p:nvPr/>
          </p:nvSpPr>
          <p:spPr bwMode="auto">
            <a:xfrm>
              <a:off x="260" y="3716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47" name="Line 59"/>
            <p:cNvSpPr>
              <a:spLocks noChangeShapeType="1"/>
            </p:cNvSpPr>
            <p:nvPr/>
          </p:nvSpPr>
          <p:spPr bwMode="auto">
            <a:xfrm>
              <a:off x="260" y="3850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48" name="Line 60"/>
            <p:cNvSpPr>
              <a:spLocks noChangeShapeType="1"/>
            </p:cNvSpPr>
            <p:nvPr/>
          </p:nvSpPr>
          <p:spPr bwMode="auto">
            <a:xfrm>
              <a:off x="260" y="3984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49" name="Line 61"/>
            <p:cNvSpPr>
              <a:spLocks noChangeShapeType="1"/>
            </p:cNvSpPr>
            <p:nvPr/>
          </p:nvSpPr>
          <p:spPr bwMode="auto">
            <a:xfrm>
              <a:off x="260" y="4118"/>
              <a:ext cx="1096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0" name="Line 62"/>
            <p:cNvSpPr>
              <a:spLocks noChangeShapeType="1"/>
            </p:cNvSpPr>
            <p:nvPr/>
          </p:nvSpPr>
          <p:spPr bwMode="auto">
            <a:xfrm>
              <a:off x="260" y="3582"/>
              <a:ext cx="0" cy="536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1" name="Line 63"/>
            <p:cNvSpPr>
              <a:spLocks noChangeShapeType="1"/>
            </p:cNvSpPr>
            <p:nvPr/>
          </p:nvSpPr>
          <p:spPr bwMode="auto">
            <a:xfrm>
              <a:off x="417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2" name="Line 64"/>
            <p:cNvSpPr>
              <a:spLocks noChangeShapeType="1"/>
            </p:cNvSpPr>
            <p:nvPr/>
          </p:nvSpPr>
          <p:spPr bwMode="auto">
            <a:xfrm>
              <a:off x="573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3" name="Line 65"/>
            <p:cNvSpPr>
              <a:spLocks noChangeShapeType="1"/>
            </p:cNvSpPr>
            <p:nvPr/>
          </p:nvSpPr>
          <p:spPr bwMode="auto">
            <a:xfrm>
              <a:off x="730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4" name="Line 66"/>
            <p:cNvSpPr>
              <a:spLocks noChangeShapeType="1"/>
            </p:cNvSpPr>
            <p:nvPr/>
          </p:nvSpPr>
          <p:spPr bwMode="auto">
            <a:xfrm>
              <a:off x="886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5" name="Line 67"/>
            <p:cNvSpPr>
              <a:spLocks noChangeShapeType="1"/>
            </p:cNvSpPr>
            <p:nvPr/>
          </p:nvSpPr>
          <p:spPr bwMode="auto">
            <a:xfrm>
              <a:off x="1043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6" name="Line 68"/>
            <p:cNvSpPr>
              <a:spLocks noChangeShapeType="1"/>
            </p:cNvSpPr>
            <p:nvPr/>
          </p:nvSpPr>
          <p:spPr bwMode="auto">
            <a:xfrm>
              <a:off x="1199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5519740" y="4138615"/>
            <a:ext cx="1117997" cy="478631"/>
            <a:chOff x="3219" y="205"/>
            <a:chExt cx="939" cy="402"/>
          </a:xfrm>
        </p:grpSpPr>
        <p:sp>
          <p:nvSpPr>
            <p:cNvPr id="4261959" name="Rectangle 71"/>
            <p:cNvSpPr>
              <a:spLocks noChangeArrowheads="1"/>
            </p:cNvSpPr>
            <p:nvPr/>
          </p:nvSpPr>
          <p:spPr bwMode="auto">
            <a:xfrm>
              <a:off x="4002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0" name="Rectangle 72"/>
            <p:cNvSpPr>
              <a:spLocks noChangeArrowheads="1"/>
            </p:cNvSpPr>
            <p:nvPr/>
          </p:nvSpPr>
          <p:spPr bwMode="auto">
            <a:xfrm>
              <a:off x="3845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1" name="Rectangle 73"/>
            <p:cNvSpPr>
              <a:spLocks noChangeArrowheads="1"/>
            </p:cNvSpPr>
            <p:nvPr/>
          </p:nvSpPr>
          <p:spPr bwMode="auto">
            <a:xfrm>
              <a:off x="3689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2" name="Rectangle 74"/>
            <p:cNvSpPr>
              <a:spLocks noChangeArrowheads="1"/>
            </p:cNvSpPr>
            <p:nvPr/>
          </p:nvSpPr>
          <p:spPr bwMode="auto">
            <a:xfrm>
              <a:off x="3532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3" name="Rectangle 75"/>
            <p:cNvSpPr>
              <a:spLocks noChangeArrowheads="1"/>
            </p:cNvSpPr>
            <p:nvPr/>
          </p:nvSpPr>
          <p:spPr bwMode="auto">
            <a:xfrm>
              <a:off x="3376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4" name="Rectangle 76"/>
            <p:cNvSpPr>
              <a:spLocks noChangeArrowheads="1"/>
            </p:cNvSpPr>
            <p:nvPr/>
          </p:nvSpPr>
          <p:spPr bwMode="auto">
            <a:xfrm>
              <a:off x="3219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5" name="Rectangle 77"/>
            <p:cNvSpPr>
              <a:spLocks noChangeArrowheads="1"/>
            </p:cNvSpPr>
            <p:nvPr/>
          </p:nvSpPr>
          <p:spPr bwMode="auto">
            <a:xfrm>
              <a:off x="4002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6" name="Rectangle 78"/>
            <p:cNvSpPr>
              <a:spLocks noChangeArrowheads="1"/>
            </p:cNvSpPr>
            <p:nvPr/>
          </p:nvSpPr>
          <p:spPr bwMode="auto">
            <a:xfrm>
              <a:off x="3845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7" name="Rectangle 79"/>
            <p:cNvSpPr>
              <a:spLocks noChangeArrowheads="1"/>
            </p:cNvSpPr>
            <p:nvPr/>
          </p:nvSpPr>
          <p:spPr bwMode="auto">
            <a:xfrm>
              <a:off x="3689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8" name="Rectangle 80"/>
            <p:cNvSpPr>
              <a:spLocks noChangeArrowheads="1"/>
            </p:cNvSpPr>
            <p:nvPr/>
          </p:nvSpPr>
          <p:spPr bwMode="auto">
            <a:xfrm>
              <a:off x="3532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9" name="Rectangle 81"/>
            <p:cNvSpPr>
              <a:spLocks noChangeArrowheads="1"/>
            </p:cNvSpPr>
            <p:nvPr/>
          </p:nvSpPr>
          <p:spPr bwMode="auto">
            <a:xfrm>
              <a:off x="3376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0" name="Rectangle 82"/>
            <p:cNvSpPr>
              <a:spLocks noChangeArrowheads="1"/>
            </p:cNvSpPr>
            <p:nvPr/>
          </p:nvSpPr>
          <p:spPr bwMode="auto">
            <a:xfrm>
              <a:off x="3219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1" name="Rectangle 83"/>
            <p:cNvSpPr>
              <a:spLocks noChangeArrowheads="1"/>
            </p:cNvSpPr>
            <p:nvPr/>
          </p:nvSpPr>
          <p:spPr bwMode="auto">
            <a:xfrm>
              <a:off x="4002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2" name="Rectangle 84"/>
            <p:cNvSpPr>
              <a:spLocks noChangeArrowheads="1"/>
            </p:cNvSpPr>
            <p:nvPr/>
          </p:nvSpPr>
          <p:spPr bwMode="auto">
            <a:xfrm>
              <a:off x="3845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3" name="Rectangle 85"/>
            <p:cNvSpPr>
              <a:spLocks noChangeArrowheads="1"/>
            </p:cNvSpPr>
            <p:nvPr/>
          </p:nvSpPr>
          <p:spPr bwMode="auto">
            <a:xfrm>
              <a:off x="3689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4" name="Rectangle 86"/>
            <p:cNvSpPr>
              <a:spLocks noChangeArrowheads="1"/>
            </p:cNvSpPr>
            <p:nvPr/>
          </p:nvSpPr>
          <p:spPr bwMode="auto">
            <a:xfrm>
              <a:off x="3532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5" name="Rectangle 87"/>
            <p:cNvSpPr>
              <a:spLocks noChangeArrowheads="1"/>
            </p:cNvSpPr>
            <p:nvPr/>
          </p:nvSpPr>
          <p:spPr bwMode="auto">
            <a:xfrm>
              <a:off x="3376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6" name="Rectangle 88"/>
            <p:cNvSpPr>
              <a:spLocks noChangeArrowheads="1"/>
            </p:cNvSpPr>
            <p:nvPr/>
          </p:nvSpPr>
          <p:spPr bwMode="auto">
            <a:xfrm>
              <a:off x="3219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7" name="Line 89"/>
            <p:cNvSpPr>
              <a:spLocks noChangeShapeType="1"/>
            </p:cNvSpPr>
            <p:nvPr/>
          </p:nvSpPr>
          <p:spPr bwMode="auto">
            <a:xfrm>
              <a:off x="3219" y="339"/>
              <a:ext cx="939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78" name="Line 90"/>
            <p:cNvSpPr>
              <a:spLocks noChangeShapeType="1"/>
            </p:cNvSpPr>
            <p:nvPr/>
          </p:nvSpPr>
          <p:spPr bwMode="auto">
            <a:xfrm flipV="1">
              <a:off x="3219" y="472"/>
              <a:ext cx="939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sp>
        <p:nvSpPr>
          <p:cNvPr id="4261979" name="Line 91"/>
          <p:cNvSpPr>
            <a:spLocks noChangeShapeType="1"/>
          </p:cNvSpPr>
          <p:nvPr/>
        </p:nvSpPr>
        <p:spPr bwMode="auto">
          <a:xfrm flipH="1" flipV="1">
            <a:off x="6467476" y="4918473"/>
            <a:ext cx="1645444" cy="290513"/>
          </a:xfrm>
          <a:prstGeom prst="line">
            <a:avLst/>
          </a:prstGeom>
          <a:noFill/>
          <a:ln w="41275">
            <a:solidFill>
              <a:srgbClr val="FF6600"/>
            </a:solidFill>
            <a:round/>
            <a:headEnd type="triangle" w="lg" len="lg"/>
            <a:tailEnd type="oval" w="lg" len="lg"/>
          </a:ln>
          <a:effectLst/>
        </p:spPr>
        <p:txBody>
          <a:bodyPr anchor="b">
            <a:spAutoFit/>
          </a:bodyPr>
          <a:lstStyle/>
          <a:p>
            <a:endParaRPr lang="ja-JP" altLang="en-US" sz="2325" b="0">
              <a:effectLst/>
              <a:latin typeface="+mn-lt"/>
            </a:endParaRPr>
          </a:p>
        </p:txBody>
      </p:sp>
      <p:grpSp>
        <p:nvGrpSpPr>
          <p:cNvPr id="4" name="Group 92"/>
          <p:cNvGrpSpPr>
            <a:grpSpLocks/>
          </p:cNvGrpSpPr>
          <p:nvPr/>
        </p:nvGrpSpPr>
        <p:grpSpPr bwMode="auto">
          <a:xfrm>
            <a:off x="6883009" y="4813702"/>
            <a:ext cx="719138" cy="507206"/>
            <a:chOff x="3541" y="3323"/>
            <a:chExt cx="604" cy="426"/>
          </a:xfrm>
        </p:grpSpPr>
        <p:sp>
          <p:nvSpPr>
            <p:cNvPr id="4261981" name="Text Box 93"/>
            <p:cNvSpPr txBox="1">
              <a:spLocks noChangeArrowheads="1"/>
            </p:cNvSpPr>
            <p:nvPr/>
          </p:nvSpPr>
          <p:spPr bwMode="auto">
            <a:xfrm>
              <a:off x="3556" y="3570"/>
              <a:ext cx="589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5721" tIns="6668" rIns="55721" bIns="6668"/>
            <a:lstStyle/>
            <a:p>
              <a:r>
                <a:rPr lang="ja-JP" altLang="en-US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先行書き</a:t>
              </a:r>
              <a:br>
                <a:rPr lang="en-US" altLang="ja-JP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</a:br>
              <a:r>
                <a:rPr lang="ja-JP" altLang="en-US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込み</a:t>
              </a:r>
            </a:p>
          </p:txBody>
        </p:sp>
        <p:sp>
          <p:nvSpPr>
            <p:cNvPr id="4261982" name="Text Box 94"/>
            <p:cNvSpPr txBox="1">
              <a:spLocks noChangeArrowheads="1"/>
            </p:cNvSpPr>
            <p:nvPr/>
          </p:nvSpPr>
          <p:spPr bwMode="auto">
            <a:xfrm>
              <a:off x="3541" y="3323"/>
              <a:ext cx="31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2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④</a:t>
              </a:r>
            </a:p>
          </p:txBody>
        </p:sp>
      </p:grpSp>
      <p:sp>
        <p:nvSpPr>
          <p:cNvPr id="4261985" name="Text Box 97"/>
          <p:cNvSpPr txBox="1">
            <a:spLocks noChangeArrowheads="1"/>
          </p:cNvSpPr>
          <p:nvPr/>
        </p:nvSpPr>
        <p:spPr bwMode="auto">
          <a:xfrm>
            <a:off x="5315595" y="2274961"/>
            <a:ext cx="1486983" cy="30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プロシ－ジャ キャッシュ</a:t>
            </a:r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7571186" y="3262315"/>
            <a:ext cx="1490663" cy="797719"/>
            <a:chOff x="4227" y="2008"/>
            <a:chExt cx="1252" cy="670"/>
          </a:xfrm>
        </p:grpSpPr>
        <p:sp>
          <p:nvSpPr>
            <p:cNvPr id="4261987" name="Rectangle 99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88" name="Rectangle 100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89" name="Rectangle 101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0" name="Rectangle 102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1" name="Rectangle 103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2" name="Rectangle 104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3" name="Rectangle 105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4" name="Rectangle 106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5" name="Rectangle 107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6" name="Rectangle 108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7" name="Rectangle 109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8" name="Rectangle 110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9" name="Rectangle 111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0" name="Rectangle 112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chemeClr val="folHlink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1" name="Rectangle 113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2" name="Rectangle 114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3" name="Rectangle 115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4" name="Rectangle 116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5" name="Rectangle 117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6" name="Rectangle 118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7" name="Rectangle 119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8" name="Rectangle 120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9" name="Rectangle 121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0" name="Rectangle 122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1" name="Rectangle 123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2" name="Rectangle 124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3" name="Rectangle 125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4" name="Rectangle 126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5" name="Rectangle 127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6" name="Rectangle 128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7" name="Rectangle 129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8" name="Rectangle 130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9" name="Rectangle 131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chemeClr val="folHlink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0" name="Rectangle 132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1" name="Rectangle 133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2" name="Rectangle 134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3" name="Rectangle 135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4" name="Rectangle 136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5" name="Rectangle 137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6" name="Rectangle 138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7" name="Line 139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28" name="Line 140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29" name="Line 141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0" name="Line 142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1" name="Line 143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2" name="Line 144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3" name="Line 145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4" name="Line 146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5" name="Line 147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6" name="Line 148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7" name="Line 149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8" name="Line 150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9" name="Line 151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40" name="Line 152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41" name="Line 153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grpSp>
        <p:nvGrpSpPr>
          <p:cNvPr id="6" name="Group 154"/>
          <p:cNvGrpSpPr>
            <a:grpSpLocks/>
          </p:cNvGrpSpPr>
          <p:nvPr/>
        </p:nvGrpSpPr>
        <p:grpSpPr bwMode="auto">
          <a:xfrm>
            <a:off x="7571186" y="3269458"/>
            <a:ext cx="1490663" cy="797719"/>
            <a:chOff x="4227" y="2008"/>
            <a:chExt cx="1252" cy="670"/>
          </a:xfrm>
        </p:grpSpPr>
        <p:sp>
          <p:nvSpPr>
            <p:cNvPr id="4262043" name="Rectangle 155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4" name="Rectangle 156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5" name="Rectangle 157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6" name="Rectangle 158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7" name="Rectangle 159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8" name="Rectangle 160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9" name="Rectangle 161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0" name="Rectangle 162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1" name="Rectangle 163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2" name="Rectangle 164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3" name="Rectangle 165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4" name="Rectangle 166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5" name="Rectangle 167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6" name="Rectangle 168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7" name="Rectangle 169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8" name="Rectangle 170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9" name="Rectangle 171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0" name="Rectangle 172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1" name="Rectangle 173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2" name="Rectangle 174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3" name="Rectangle 175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4" name="Rectangle 176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5" name="Rectangle 177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6" name="Rectangle 178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7" name="Rectangle 179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8" name="Rectangle 180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9" name="Rectangle 181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0" name="Rectangle 182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1" name="Rectangle 183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2" name="Rectangle 184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3" name="Rectangle 185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4" name="Rectangle 186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5" name="Rectangle 187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6" name="Rectangle 188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7" name="Rectangle 189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8" name="Rectangle 190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9" name="Rectangle 191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80" name="Rectangle 192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81" name="Rectangle 193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82" name="Rectangle 194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83" name="Line 195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4" name="Line 196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5" name="Line 197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6" name="Line 198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7" name="Line 199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8" name="Line 200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9" name="Line 201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0" name="Line 202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1" name="Line 203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2" name="Line 204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3" name="Line 205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4" name="Line 206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5" name="Line 207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6" name="Line 208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7" name="Line 209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grpSp>
        <p:nvGrpSpPr>
          <p:cNvPr id="7" name="Group 210"/>
          <p:cNvGrpSpPr>
            <a:grpSpLocks/>
          </p:cNvGrpSpPr>
          <p:nvPr/>
        </p:nvGrpSpPr>
        <p:grpSpPr bwMode="auto">
          <a:xfrm>
            <a:off x="5236370" y="3150396"/>
            <a:ext cx="1490663" cy="797719"/>
            <a:chOff x="4227" y="2008"/>
            <a:chExt cx="1252" cy="670"/>
          </a:xfrm>
        </p:grpSpPr>
        <p:sp>
          <p:nvSpPr>
            <p:cNvPr id="4262099" name="Rectangle 211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0" name="Rectangle 212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1" name="Rectangle 213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2" name="Rectangle 214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3" name="Rectangle 215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4" name="Rectangle 216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5" name="Rectangle 217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6" name="Rectangle 218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7" name="Rectangle 219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8" name="Rectangle 220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9" name="Rectangle 221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0" name="Rectangle 222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1" name="Rectangle 223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2" name="Rectangle 224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chemeClr val="folHlink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3" name="Rectangle 225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4" name="Rectangle 226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5" name="Rectangle 227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6" name="Rectangle 228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7" name="Rectangle 229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8" name="Rectangle 230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9" name="Rectangle 231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0" name="Rectangle 232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1" name="Rectangle 233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2" name="Rectangle 234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3" name="Rectangle 235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4" name="Rectangle 236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5" name="Rectangle 237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6" name="Rectangle 238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7" name="Rectangle 239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8" name="Rectangle 240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9" name="Rectangle 241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0" name="Rectangle 242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1" name="Rectangle 243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chemeClr val="folHlink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2" name="Rectangle 244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3" name="Rectangle 245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4" name="Rectangle 246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5" name="Rectangle 247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6" name="Rectangle 248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7" name="Rectangle 249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8" name="Rectangle 250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9" name="Line 251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0" name="Line 252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1" name="Line 253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2" name="Line 254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3" name="Line 255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4" name="Line 256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5" name="Line 257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6" name="Line 258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7" name="Line 259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8" name="Line 260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9" name="Line 261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50" name="Line 262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51" name="Line 263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52" name="Line 264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53" name="Line 265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grpSp>
        <p:nvGrpSpPr>
          <p:cNvPr id="8" name="Group 266"/>
          <p:cNvGrpSpPr>
            <a:grpSpLocks/>
          </p:cNvGrpSpPr>
          <p:nvPr/>
        </p:nvGrpSpPr>
        <p:grpSpPr bwMode="auto">
          <a:xfrm>
            <a:off x="5236370" y="3157540"/>
            <a:ext cx="1490663" cy="797719"/>
            <a:chOff x="4227" y="2008"/>
            <a:chExt cx="1252" cy="670"/>
          </a:xfrm>
        </p:grpSpPr>
        <p:sp>
          <p:nvSpPr>
            <p:cNvPr id="4262155" name="Rectangle 267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56" name="Rectangle 268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57" name="Rectangle 269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58" name="Rectangle 270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59" name="Rectangle 271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0" name="Rectangle 272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1" name="Rectangle 273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2" name="Rectangle 274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3" name="Rectangle 275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4" name="Rectangle 276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5" name="Rectangle 277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6" name="Rectangle 278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7" name="Rectangle 279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8" name="Rectangle 280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9" name="Rectangle 281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0" name="Rectangle 282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1" name="Rectangle 283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2" name="Rectangle 284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3" name="Rectangle 285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4" name="Rectangle 286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5" name="Rectangle 287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6" name="Rectangle 288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7" name="Rectangle 289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8" name="Rectangle 290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9" name="Rectangle 291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0" name="Rectangle 292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1" name="Rectangle 293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2" name="Rectangle 294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3" name="Rectangle 295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4" name="Rectangle 296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5" name="Rectangle 297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6" name="Rectangle 298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7" name="Rectangle 299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8" name="Rectangle 300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9" name="Rectangle 301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0" name="Rectangle 302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1" name="Rectangle 303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2" name="Rectangle 304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3" name="Rectangle 305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4" name="Rectangle 306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5" name="Line 307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96" name="Line 308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97" name="Line 309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98" name="Line 310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99" name="Line 311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0" name="Line 312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1" name="Line 313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2" name="Line 314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3" name="Line 315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4" name="Line 316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5" name="Line 317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6" name="Line 318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7" name="Line 319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8" name="Line 320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9" name="Line 321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grpSp>
        <p:nvGrpSpPr>
          <p:cNvPr id="9" name="Group 322"/>
          <p:cNvGrpSpPr>
            <a:grpSpLocks/>
          </p:cNvGrpSpPr>
          <p:nvPr/>
        </p:nvGrpSpPr>
        <p:grpSpPr bwMode="auto">
          <a:xfrm>
            <a:off x="4124069" y="3344468"/>
            <a:ext cx="1254959" cy="544413"/>
            <a:chOff x="1366" y="1937"/>
            <a:chExt cx="840" cy="433"/>
          </a:xfrm>
        </p:grpSpPr>
        <p:sp>
          <p:nvSpPr>
            <p:cNvPr id="4262211" name="Line 323"/>
            <p:cNvSpPr>
              <a:spLocks noChangeShapeType="1"/>
            </p:cNvSpPr>
            <p:nvPr/>
          </p:nvSpPr>
          <p:spPr bwMode="auto">
            <a:xfrm flipH="1">
              <a:off x="1378" y="1937"/>
              <a:ext cx="828" cy="224"/>
            </a:xfrm>
            <a:prstGeom prst="line">
              <a:avLst/>
            </a:prstGeom>
            <a:noFill/>
            <a:ln w="41275">
              <a:solidFill>
                <a:srgbClr val="FF6600"/>
              </a:solidFill>
              <a:round/>
              <a:headEnd type="triangle" w="lg" len="lg"/>
              <a:tailEnd type="oval" w="lg" len="lg"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12" name="Text Box 324"/>
            <p:cNvSpPr txBox="1">
              <a:spLocks noChangeArrowheads="1"/>
            </p:cNvSpPr>
            <p:nvPr/>
          </p:nvSpPr>
          <p:spPr bwMode="auto">
            <a:xfrm>
              <a:off x="1502" y="2186"/>
              <a:ext cx="639" cy="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5721" tIns="6668" rIns="55721" bIns="6668"/>
            <a:lstStyle/>
            <a:p>
              <a:pPr algn="just"/>
              <a:r>
                <a:rPr lang="en-US" altLang="ja-JP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UPDATE</a:t>
              </a:r>
              <a:r>
                <a:rPr lang="ja-JP" altLang="en-US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・・</a:t>
              </a:r>
              <a:br>
                <a:rPr lang="ja-JP" altLang="en-US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</a:br>
              <a:r>
                <a:rPr lang="en-US" altLang="ja-JP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INSERT</a:t>
              </a:r>
              <a:r>
                <a:rPr lang="ja-JP" altLang="en-US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・・ </a:t>
              </a:r>
            </a:p>
          </p:txBody>
        </p:sp>
        <p:sp>
          <p:nvSpPr>
            <p:cNvPr id="4262213" name="Text Box 325"/>
            <p:cNvSpPr txBox="1">
              <a:spLocks noChangeArrowheads="1"/>
            </p:cNvSpPr>
            <p:nvPr/>
          </p:nvSpPr>
          <p:spPr bwMode="auto">
            <a:xfrm>
              <a:off x="1366" y="2150"/>
              <a:ext cx="227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200" b="0" dirty="0">
                  <a:solidFill>
                    <a:schemeClr val="tx2"/>
                  </a:solidFill>
                  <a:effectLst/>
                  <a:latin typeface="+mn-lt"/>
                </a:rPr>
                <a:t>①</a:t>
              </a:r>
            </a:p>
          </p:txBody>
        </p:sp>
      </p:grpSp>
      <p:sp>
        <p:nvSpPr>
          <p:cNvPr id="4262214" name="Line 326"/>
          <p:cNvSpPr>
            <a:spLocks noChangeShapeType="1"/>
          </p:cNvSpPr>
          <p:nvPr/>
        </p:nvSpPr>
        <p:spPr bwMode="auto">
          <a:xfrm flipH="1" flipV="1">
            <a:off x="6774657" y="3175397"/>
            <a:ext cx="2178844" cy="204788"/>
          </a:xfrm>
          <a:prstGeom prst="line">
            <a:avLst/>
          </a:prstGeom>
          <a:noFill/>
          <a:ln w="41275">
            <a:solidFill>
              <a:srgbClr val="FF6600"/>
            </a:solidFill>
            <a:round/>
            <a:headEnd type="triangle" w="lg" len="lg"/>
            <a:tailEnd type="oval" w="lg" len="lg"/>
          </a:ln>
          <a:effectLst/>
        </p:spPr>
        <p:txBody>
          <a:bodyPr anchor="b">
            <a:spAutoFit/>
          </a:bodyPr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2215" name="Line 327"/>
          <p:cNvSpPr>
            <a:spLocks noChangeShapeType="1"/>
          </p:cNvSpPr>
          <p:nvPr/>
        </p:nvSpPr>
        <p:spPr bwMode="auto">
          <a:xfrm flipH="1" flipV="1">
            <a:off x="5822158" y="3639743"/>
            <a:ext cx="2194322" cy="169069"/>
          </a:xfrm>
          <a:prstGeom prst="line">
            <a:avLst/>
          </a:prstGeom>
          <a:noFill/>
          <a:ln w="41275">
            <a:solidFill>
              <a:srgbClr val="FF6600"/>
            </a:solidFill>
            <a:round/>
            <a:headEnd type="triangle" w="lg" len="lg"/>
            <a:tailEnd type="oval" w="lg" len="lg"/>
          </a:ln>
          <a:effectLst/>
        </p:spPr>
        <p:txBody>
          <a:bodyPr anchor="b">
            <a:spAutoFit/>
          </a:bodyPr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326" name="Text Box 11"/>
          <p:cNvSpPr txBox="1">
            <a:spLocks noChangeArrowheads="1"/>
          </p:cNvSpPr>
          <p:nvPr/>
        </p:nvSpPr>
        <p:spPr bwMode="auto">
          <a:xfrm>
            <a:off x="5118932" y="5523326"/>
            <a:ext cx="1937147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en-US" altLang="ja-JP" sz="900" b="0" dirty="0">
                <a:solidFill>
                  <a:schemeClr val="bg1"/>
                </a:solidFill>
                <a:effectLst/>
                <a:latin typeface="+mn-lt"/>
              </a:rPr>
              <a:t>SQL Server </a:t>
            </a:r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バッファ プール</a:t>
            </a:r>
          </a:p>
        </p:txBody>
      </p:sp>
      <p:sp>
        <p:nvSpPr>
          <p:cNvPr id="328" name="Text Box 8"/>
          <p:cNvSpPr txBox="1">
            <a:spLocks noChangeArrowheads="1"/>
          </p:cNvSpPr>
          <p:nvPr/>
        </p:nvSpPr>
        <p:spPr bwMode="auto">
          <a:xfrm>
            <a:off x="7885078" y="5747152"/>
            <a:ext cx="1315640" cy="171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ログ ファイル </a:t>
            </a:r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(*.ldf)</a:t>
            </a:r>
          </a:p>
        </p:txBody>
      </p:sp>
      <p:sp>
        <p:nvSpPr>
          <p:cNvPr id="329" name="Text Box 10"/>
          <p:cNvSpPr txBox="1">
            <a:spLocks noChangeArrowheads="1"/>
          </p:cNvSpPr>
          <p:nvPr/>
        </p:nvSpPr>
        <p:spPr bwMode="auto">
          <a:xfrm>
            <a:off x="7735816" y="4082005"/>
            <a:ext cx="15001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ctr"/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データファイル </a:t>
            </a:r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(*.mdf)</a:t>
            </a:r>
          </a:p>
        </p:txBody>
      </p:sp>
      <p:sp>
        <p:nvSpPr>
          <p:cNvPr id="330" name="Text Box 194"/>
          <p:cNvSpPr txBox="1">
            <a:spLocks noChangeArrowheads="1"/>
          </p:cNvSpPr>
          <p:nvPr/>
        </p:nvSpPr>
        <p:spPr bwMode="auto">
          <a:xfrm>
            <a:off x="3230168" y="5774531"/>
            <a:ext cx="75961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ctr"/>
            <a:r>
              <a:rPr lang="en-US" altLang="ja-JP" sz="900" b="0" dirty="0" err="1">
                <a:solidFill>
                  <a:srgbClr val="0033CC"/>
                </a:solidFill>
                <a:effectLst/>
                <a:latin typeface="+mn-lt"/>
              </a:rPr>
              <a:t>tempdb</a:t>
            </a:r>
            <a:endParaRPr lang="en-US" altLang="ja-JP" sz="900" b="0" dirty="0">
              <a:solidFill>
                <a:srgbClr val="0033CC"/>
              </a:solidFill>
              <a:effectLst/>
              <a:latin typeface="+mn-lt"/>
            </a:endParaRPr>
          </a:p>
        </p:txBody>
      </p:sp>
      <p:sp>
        <p:nvSpPr>
          <p:cNvPr id="4261907" name="AutoShape 19"/>
          <p:cNvSpPr>
            <a:spLocks noChangeArrowheads="1"/>
          </p:cNvSpPr>
          <p:nvPr/>
        </p:nvSpPr>
        <p:spPr bwMode="auto">
          <a:xfrm>
            <a:off x="8148637" y="2663429"/>
            <a:ext cx="1233488" cy="424784"/>
          </a:xfrm>
          <a:prstGeom prst="wedgeEllipseCallout">
            <a:avLst>
              <a:gd name="adj1" fmla="val -35907"/>
              <a:gd name="adj2" fmla="val 99181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0" tIns="81000" rIns="0" bIns="81000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ランダム </a:t>
            </a:r>
            <a:r>
              <a:rPr lang="en-US" altLang="ja-JP" sz="900" b="0">
                <a:solidFill>
                  <a:srgbClr val="FF0000"/>
                </a:solidFill>
                <a:effectLst/>
                <a:latin typeface="+mn-lt"/>
              </a:rPr>
              <a:t>I/O</a:t>
            </a:r>
          </a:p>
        </p:txBody>
      </p:sp>
      <p:sp>
        <p:nvSpPr>
          <p:cNvPr id="331" name="Text Box 24"/>
          <p:cNvSpPr txBox="1">
            <a:spLocks noChangeArrowheads="1"/>
          </p:cNvSpPr>
          <p:nvPr/>
        </p:nvSpPr>
        <p:spPr bwMode="auto">
          <a:xfrm>
            <a:off x="5609577" y="3988812"/>
            <a:ext cx="12865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788" b="0" dirty="0">
                <a:solidFill>
                  <a:schemeClr val="bg1"/>
                </a:solidFill>
                <a:effectLst/>
                <a:latin typeface="+mn-lt"/>
              </a:rPr>
              <a:t>クエリ ワークスペース </a:t>
            </a:r>
          </a:p>
        </p:txBody>
      </p:sp>
      <p:sp>
        <p:nvSpPr>
          <p:cNvPr id="332" name="Text Box 243"/>
          <p:cNvSpPr txBox="1">
            <a:spLocks noChangeArrowheads="1"/>
          </p:cNvSpPr>
          <p:nvPr/>
        </p:nvSpPr>
        <p:spPr bwMode="auto">
          <a:xfrm>
            <a:off x="5560865" y="4616813"/>
            <a:ext cx="98941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ログキャッシュ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261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6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6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6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4261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6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4261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426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426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426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1" dur="500"/>
                                        <p:tgtEl>
                                          <p:spTgt spid="426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426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8" dur="500"/>
                                        <p:tgtEl>
                                          <p:spTgt spid="426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500"/>
                                        <p:tgtEl>
                                          <p:spTgt spid="426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9" dur="80"/>
                                        <p:tgtEl>
                                          <p:spTgt spid="426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0" dur="80"/>
                                        <p:tgtEl>
                                          <p:spTgt spid="426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80"/>
                                        <p:tgtEl>
                                          <p:spTgt spid="426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6" dur="80"/>
                                        <p:tgtEl>
                                          <p:spTgt spid="42619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7" dur="80"/>
                                        <p:tgtEl>
                                          <p:spTgt spid="42619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80"/>
                                        <p:tgtEl>
                                          <p:spTgt spid="42619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40"/>
                            </p:stCondLst>
                            <p:childTnLst>
                              <p:par>
                                <p:cTn id="8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2" dur="80"/>
                                        <p:tgtEl>
                                          <p:spTgt spid="42619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3" dur="80"/>
                                        <p:tgtEl>
                                          <p:spTgt spid="42619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80"/>
                                        <p:tgtEl>
                                          <p:spTgt spid="42619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1900" grpId="0"/>
      <p:bldP spid="4261901" grpId="0"/>
      <p:bldP spid="4261903" grpId="0"/>
      <p:bldP spid="4261904" grpId="0"/>
      <p:bldP spid="4261905" grpId="0"/>
      <p:bldP spid="4261908" grpId="0" animBg="1"/>
      <p:bldP spid="4261979" grpId="0" animBg="1"/>
      <p:bldP spid="4262214" grpId="0" animBg="1"/>
      <p:bldP spid="4262215" grpId="0" animBg="1"/>
      <p:bldP spid="426190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42" name="Group 2">
            <a:extLst>
              <a:ext uri="{FF2B5EF4-FFF2-40B4-BE49-F238E27FC236}">
                <a16:creationId xmlns:a16="http://schemas.microsoft.com/office/drawing/2014/main" id="{E96FBCAB-51EA-41C1-A337-A37933A0C78D}"/>
              </a:ext>
            </a:extLst>
          </p:cNvPr>
          <p:cNvGrpSpPr>
            <a:grpSpLocks/>
          </p:cNvGrpSpPr>
          <p:nvPr/>
        </p:nvGrpSpPr>
        <p:grpSpPr bwMode="auto">
          <a:xfrm>
            <a:off x="6311900" y="5227638"/>
            <a:ext cx="1333500" cy="800100"/>
            <a:chOff x="3181" y="3173"/>
            <a:chExt cx="840" cy="504"/>
          </a:xfrm>
        </p:grpSpPr>
        <p:sp>
          <p:nvSpPr>
            <p:cNvPr id="829443" name="AutoShape 3">
              <a:extLst>
                <a:ext uri="{FF2B5EF4-FFF2-40B4-BE49-F238E27FC236}">
                  <a16:creationId xmlns:a16="http://schemas.microsoft.com/office/drawing/2014/main" id="{65B8ADB1-25A4-4AFF-B1D1-D2A5247A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" y="3173"/>
              <a:ext cx="840" cy="504"/>
            </a:xfrm>
            <a:prstGeom prst="wedgeRectCallout">
              <a:avLst>
                <a:gd name="adj1" fmla="val -47500"/>
                <a:gd name="adj2" fmla="val 77380"/>
              </a:avLst>
            </a:prstGeom>
            <a:solidFill>
              <a:schemeClr val="hlink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ja-JP" altLang="en-US" sz="3600" b="0">
                <a:effectLst/>
                <a:latin typeface="+mn-lt"/>
              </a:endParaRPr>
            </a:p>
          </p:txBody>
        </p:sp>
        <p:sp>
          <p:nvSpPr>
            <p:cNvPr id="829444" name="Rectangle 4">
              <a:extLst>
                <a:ext uri="{FF2B5EF4-FFF2-40B4-BE49-F238E27FC236}">
                  <a16:creationId xmlns:a16="http://schemas.microsoft.com/office/drawing/2014/main" id="{9B3100D7-340E-4353-82F2-ED8B35343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4" y="3208"/>
              <a:ext cx="237" cy="43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45" name="Rectangle 5">
              <a:extLst>
                <a:ext uri="{FF2B5EF4-FFF2-40B4-BE49-F238E27FC236}">
                  <a16:creationId xmlns:a16="http://schemas.microsoft.com/office/drawing/2014/main" id="{55886D78-8CC0-46E9-9F80-EE0D1C7F9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3211"/>
              <a:ext cx="237" cy="43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46" name="Rectangle 6">
              <a:extLst>
                <a:ext uri="{FF2B5EF4-FFF2-40B4-BE49-F238E27FC236}">
                  <a16:creationId xmlns:a16="http://schemas.microsoft.com/office/drawing/2014/main" id="{362AEE05-BDD2-431A-A913-028CBF776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" y="3212"/>
              <a:ext cx="237" cy="43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47" name="Rectangle 7">
              <a:extLst>
                <a:ext uri="{FF2B5EF4-FFF2-40B4-BE49-F238E27FC236}">
                  <a16:creationId xmlns:a16="http://schemas.microsoft.com/office/drawing/2014/main" id="{5B8E76BA-4F0B-4F89-9685-2CF59AE92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3239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48" name="Rectangle 8">
              <a:extLst>
                <a:ext uri="{FF2B5EF4-FFF2-40B4-BE49-F238E27FC236}">
                  <a16:creationId xmlns:a16="http://schemas.microsoft.com/office/drawing/2014/main" id="{B196D17D-BEB8-4ED4-B7EA-5ECE9A2CB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3325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49" name="Rectangle 9">
              <a:extLst>
                <a:ext uri="{FF2B5EF4-FFF2-40B4-BE49-F238E27FC236}">
                  <a16:creationId xmlns:a16="http://schemas.microsoft.com/office/drawing/2014/main" id="{B48FFB6D-5D45-4A1F-A02E-D2BF15B1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3243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0" name="Rectangle 10">
              <a:extLst>
                <a:ext uri="{FF2B5EF4-FFF2-40B4-BE49-F238E27FC236}">
                  <a16:creationId xmlns:a16="http://schemas.microsoft.com/office/drawing/2014/main" id="{E83997E5-D887-4D8B-8369-4B054DEC8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3409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1" name="Rectangle 11">
              <a:extLst>
                <a:ext uri="{FF2B5EF4-FFF2-40B4-BE49-F238E27FC236}">
                  <a16:creationId xmlns:a16="http://schemas.microsoft.com/office/drawing/2014/main" id="{91F89B7E-7FFC-4860-BEFD-9C09C9030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3570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2" name="Rectangle 12">
              <a:extLst>
                <a:ext uri="{FF2B5EF4-FFF2-40B4-BE49-F238E27FC236}">
                  <a16:creationId xmlns:a16="http://schemas.microsoft.com/office/drawing/2014/main" id="{9905A114-E5EB-4BC5-8C17-0899E9E54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3405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3" name="Rectangle 13">
              <a:extLst>
                <a:ext uri="{FF2B5EF4-FFF2-40B4-BE49-F238E27FC236}">
                  <a16:creationId xmlns:a16="http://schemas.microsoft.com/office/drawing/2014/main" id="{18E295A0-68B3-4D92-B763-7CD100026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3485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4" name="Rectangle 14">
              <a:extLst>
                <a:ext uri="{FF2B5EF4-FFF2-40B4-BE49-F238E27FC236}">
                  <a16:creationId xmlns:a16="http://schemas.microsoft.com/office/drawing/2014/main" id="{F3BE3A78-4D30-4695-8993-13518ED97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3566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5" name="Rectangle 15">
              <a:extLst>
                <a:ext uri="{FF2B5EF4-FFF2-40B4-BE49-F238E27FC236}">
                  <a16:creationId xmlns:a16="http://schemas.microsoft.com/office/drawing/2014/main" id="{A418B086-BED7-4174-AF6A-15BD2C2B1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3323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6" name="Rectangle 16">
              <a:extLst>
                <a:ext uri="{FF2B5EF4-FFF2-40B4-BE49-F238E27FC236}">
                  <a16:creationId xmlns:a16="http://schemas.microsoft.com/office/drawing/2014/main" id="{59BA0606-4E66-4104-8639-00ACEC444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3489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7" name="Rectangle 17">
              <a:extLst>
                <a:ext uri="{FF2B5EF4-FFF2-40B4-BE49-F238E27FC236}">
                  <a16:creationId xmlns:a16="http://schemas.microsoft.com/office/drawing/2014/main" id="{2DB2088E-3596-49DB-B1F3-7D55237FB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5" y="3238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458" name="Group 18">
            <a:extLst>
              <a:ext uri="{FF2B5EF4-FFF2-40B4-BE49-F238E27FC236}">
                <a16:creationId xmlns:a16="http://schemas.microsoft.com/office/drawing/2014/main" id="{8B066254-4D8E-49F0-AE97-D41CCC4295AC}"/>
              </a:ext>
            </a:extLst>
          </p:cNvPr>
          <p:cNvGrpSpPr>
            <a:grpSpLocks/>
          </p:cNvGrpSpPr>
          <p:nvPr/>
        </p:nvGrpSpPr>
        <p:grpSpPr bwMode="auto">
          <a:xfrm>
            <a:off x="7061200" y="3308350"/>
            <a:ext cx="2990850" cy="1778000"/>
            <a:chOff x="3761" y="1991"/>
            <a:chExt cx="1884" cy="1120"/>
          </a:xfrm>
        </p:grpSpPr>
        <p:grpSp>
          <p:nvGrpSpPr>
            <p:cNvPr id="829459" name="Group 19">
              <a:extLst>
                <a:ext uri="{FF2B5EF4-FFF2-40B4-BE49-F238E27FC236}">
                  <a16:creationId xmlns:a16="http://schemas.microsoft.com/office/drawing/2014/main" id="{E8E532EA-BDAF-4A27-A769-4FE9EE9330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5" y="1991"/>
              <a:ext cx="1090" cy="504"/>
              <a:chOff x="4555" y="1991"/>
              <a:chExt cx="1090" cy="504"/>
            </a:xfrm>
          </p:grpSpPr>
          <p:sp>
            <p:nvSpPr>
              <p:cNvPr id="829460" name="AutoShape 20">
                <a:extLst>
                  <a:ext uri="{FF2B5EF4-FFF2-40B4-BE49-F238E27FC236}">
                    <a16:creationId xmlns:a16="http://schemas.microsoft.com/office/drawing/2014/main" id="{87F5D71C-17C7-4BDC-9960-54A40E1D7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" y="1991"/>
                <a:ext cx="1090" cy="504"/>
              </a:xfrm>
              <a:prstGeom prst="wedgeRectCallout">
                <a:avLst>
                  <a:gd name="adj1" fmla="val -53759"/>
                  <a:gd name="adj2" fmla="val 82935"/>
                </a:avLst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/>
                <a:endParaRPr lang="ja-JP" altLang="en-US" sz="3600" b="0">
                  <a:effectLst/>
                  <a:latin typeface="+mn-lt"/>
                </a:endParaRPr>
              </a:p>
            </p:txBody>
          </p:sp>
          <p:sp>
            <p:nvSpPr>
              <p:cNvPr id="829461" name="Rectangle 21">
                <a:extLst>
                  <a:ext uri="{FF2B5EF4-FFF2-40B4-BE49-F238E27FC236}">
                    <a16:creationId xmlns:a16="http://schemas.microsoft.com/office/drawing/2014/main" id="{6235C736-0042-4AAA-8E0A-DE2753CC8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4" y="2025"/>
                <a:ext cx="237" cy="43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2" name="Rectangle 22">
                <a:extLst>
                  <a:ext uri="{FF2B5EF4-FFF2-40B4-BE49-F238E27FC236}">
                    <a16:creationId xmlns:a16="http://schemas.microsoft.com/office/drawing/2014/main" id="{DE561DFA-E804-4BAB-BDC2-0A7B9E43C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2028"/>
                <a:ext cx="237" cy="43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3" name="Rectangle 23">
                <a:extLst>
                  <a:ext uri="{FF2B5EF4-FFF2-40B4-BE49-F238E27FC236}">
                    <a16:creationId xmlns:a16="http://schemas.microsoft.com/office/drawing/2014/main" id="{11866660-D580-493B-83FB-02BB11528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" y="2029"/>
                <a:ext cx="237" cy="43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4" name="Rectangle 24">
                <a:extLst>
                  <a:ext uri="{FF2B5EF4-FFF2-40B4-BE49-F238E27FC236}">
                    <a16:creationId xmlns:a16="http://schemas.microsoft.com/office/drawing/2014/main" id="{DF94AD1E-BD2F-4B95-9A3C-596386BFB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5" y="2056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5" name="Rectangle 25">
                <a:extLst>
                  <a:ext uri="{FF2B5EF4-FFF2-40B4-BE49-F238E27FC236}">
                    <a16:creationId xmlns:a16="http://schemas.microsoft.com/office/drawing/2014/main" id="{8E52F22F-C971-4C83-BC54-029ED3E16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2142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6" name="Rectangle 26">
                <a:extLst>
                  <a:ext uri="{FF2B5EF4-FFF2-40B4-BE49-F238E27FC236}">
                    <a16:creationId xmlns:a16="http://schemas.microsoft.com/office/drawing/2014/main" id="{28782251-716F-4421-AEF1-276DE7EDA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2060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7" name="Rectangle 27">
                <a:extLst>
                  <a:ext uri="{FF2B5EF4-FFF2-40B4-BE49-F238E27FC236}">
                    <a16:creationId xmlns:a16="http://schemas.microsoft.com/office/drawing/2014/main" id="{93AC804D-1835-47B0-A1CA-4A3A26C6A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2226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8" name="Rectangle 28">
                <a:extLst>
                  <a:ext uri="{FF2B5EF4-FFF2-40B4-BE49-F238E27FC236}">
                    <a16:creationId xmlns:a16="http://schemas.microsoft.com/office/drawing/2014/main" id="{EA862152-B1A1-473F-BCC3-00FEF9243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238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9" name="Rectangle 29">
                <a:extLst>
                  <a:ext uri="{FF2B5EF4-FFF2-40B4-BE49-F238E27FC236}">
                    <a16:creationId xmlns:a16="http://schemas.microsoft.com/office/drawing/2014/main" id="{C4B4C8A5-8C35-4CBD-968F-4F3124A00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5" y="2222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0" name="Rectangle 30">
                <a:extLst>
                  <a:ext uri="{FF2B5EF4-FFF2-40B4-BE49-F238E27FC236}">
                    <a16:creationId xmlns:a16="http://schemas.microsoft.com/office/drawing/2014/main" id="{E3DBB2A9-54DB-4789-B43C-42A3F2769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2302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1" name="Rectangle 31">
                <a:extLst>
                  <a:ext uri="{FF2B5EF4-FFF2-40B4-BE49-F238E27FC236}">
                    <a16:creationId xmlns:a16="http://schemas.microsoft.com/office/drawing/2014/main" id="{37B51FA3-5F7A-4A34-9B37-10D54D39F2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5" y="2383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2" name="Rectangle 32">
                <a:extLst>
                  <a:ext uri="{FF2B5EF4-FFF2-40B4-BE49-F238E27FC236}">
                    <a16:creationId xmlns:a16="http://schemas.microsoft.com/office/drawing/2014/main" id="{D5463BE8-9986-40C5-8981-02938A8D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2140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3" name="Rectangle 33">
                <a:extLst>
                  <a:ext uri="{FF2B5EF4-FFF2-40B4-BE49-F238E27FC236}">
                    <a16:creationId xmlns:a16="http://schemas.microsoft.com/office/drawing/2014/main" id="{AFC9A3BF-D53E-4B36-9F09-1D82B7519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2306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4" name="Rectangle 34">
                <a:extLst>
                  <a:ext uri="{FF2B5EF4-FFF2-40B4-BE49-F238E27FC236}">
                    <a16:creationId xmlns:a16="http://schemas.microsoft.com/office/drawing/2014/main" id="{C0B8A54A-291C-49B3-8E0B-94E15C709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5" y="2055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5" name="Rectangle 35">
                <a:extLst>
                  <a:ext uri="{FF2B5EF4-FFF2-40B4-BE49-F238E27FC236}">
                    <a16:creationId xmlns:a16="http://schemas.microsoft.com/office/drawing/2014/main" id="{303C2A40-3B84-4587-B35D-3351C6E5A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" y="2018"/>
                <a:ext cx="237" cy="4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</p:grpSp>
        <p:sp>
          <p:nvSpPr>
            <p:cNvPr id="829476" name="AutoShape 36">
              <a:extLst>
                <a:ext uri="{FF2B5EF4-FFF2-40B4-BE49-F238E27FC236}">
                  <a16:creationId xmlns:a16="http://schemas.microsoft.com/office/drawing/2014/main" id="{47115396-06C9-4CCA-9594-5E83ACE8A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" y="2144"/>
              <a:ext cx="730" cy="967"/>
            </a:xfrm>
            <a:prstGeom prst="can">
              <a:avLst>
                <a:gd name="adj" fmla="val 24120"/>
              </a:avLst>
            </a:prstGeom>
            <a:gradFill rotWithShape="0">
              <a:gsLst>
                <a:gs pos="0">
                  <a:srgbClr val="99CC00">
                    <a:gamma/>
                    <a:shade val="46275"/>
                    <a:invGamma/>
                  </a:srgbClr>
                </a:gs>
                <a:gs pos="100000">
                  <a:srgbClr val="99CC00"/>
                </a:gs>
              </a:gsLst>
              <a:lin ang="5400000" scaled="1"/>
            </a:gradFill>
            <a:ln w="25400">
              <a:solidFill>
                <a:srgbClr val="808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477" name="Group 37">
            <a:extLst>
              <a:ext uri="{FF2B5EF4-FFF2-40B4-BE49-F238E27FC236}">
                <a16:creationId xmlns:a16="http://schemas.microsoft.com/office/drawing/2014/main" id="{9ED07EFF-68AD-4459-8EAF-05D0DBC485D6}"/>
              </a:ext>
            </a:extLst>
          </p:cNvPr>
          <p:cNvGrpSpPr>
            <a:grpSpLocks/>
          </p:cNvGrpSpPr>
          <p:nvPr/>
        </p:nvGrpSpPr>
        <p:grpSpPr bwMode="auto">
          <a:xfrm>
            <a:off x="3594100" y="3330576"/>
            <a:ext cx="2941638" cy="1535113"/>
            <a:chOff x="1368" y="1898"/>
            <a:chExt cx="1853" cy="967"/>
          </a:xfrm>
        </p:grpSpPr>
        <p:grpSp>
          <p:nvGrpSpPr>
            <p:cNvPr id="829478" name="Group 38">
              <a:extLst>
                <a:ext uri="{FF2B5EF4-FFF2-40B4-BE49-F238E27FC236}">
                  <a16:creationId xmlns:a16="http://schemas.microsoft.com/office/drawing/2014/main" id="{624B54F2-C4A5-41A8-A1D2-39B17F41BA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1" y="1921"/>
              <a:ext cx="1090" cy="504"/>
              <a:chOff x="2131" y="1921"/>
              <a:chExt cx="1090" cy="504"/>
            </a:xfrm>
          </p:grpSpPr>
          <p:sp>
            <p:nvSpPr>
              <p:cNvPr id="829479" name="AutoShape 39">
                <a:extLst>
                  <a:ext uri="{FF2B5EF4-FFF2-40B4-BE49-F238E27FC236}">
                    <a16:creationId xmlns:a16="http://schemas.microsoft.com/office/drawing/2014/main" id="{14BF34C1-D760-43C1-BDD4-AE1D2C936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1921"/>
                <a:ext cx="1090" cy="504"/>
              </a:xfrm>
              <a:prstGeom prst="wedgeRectCallout">
                <a:avLst>
                  <a:gd name="adj1" fmla="val -53394"/>
                  <a:gd name="adj2" fmla="val 78176"/>
                </a:avLst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/>
                <a:endParaRPr lang="ja-JP" altLang="en-US" sz="3600" b="0">
                  <a:effectLst/>
                  <a:latin typeface="+mn-lt"/>
                </a:endParaRPr>
              </a:p>
            </p:txBody>
          </p:sp>
          <p:sp>
            <p:nvSpPr>
              <p:cNvPr id="829480" name="Rectangle 40">
                <a:extLst>
                  <a:ext uri="{FF2B5EF4-FFF2-40B4-BE49-F238E27FC236}">
                    <a16:creationId xmlns:a16="http://schemas.microsoft.com/office/drawing/2014/main" id="{C4992BE5-BE2C-48A5-8A2D-CDDC9022A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2" y="1956"/>
                <a:ext cx="237" cy="43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1" name="Rectangle 41">
                <a:extLst>
                  <a:ext uri="{FF2B5EF4-FFF2-40B4-BE49-F238E27FC236}">
                    <a16:creationId xmlns:a16="http://schemas.microsoft.com/office/drawing/2014/main" id="{2EA27FE0-156A-4402-9DC9-CB62CCC25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3" y="1959"/>
                <a:ext cx="237" cy="43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2" name="Rectangle 42">
                <a:extLst>
                  <a:ext uri="{FF2B5EF4-FFF2-40B4-BE49-F238E27FC236}">
                    <a16:creationId xmlns:a16="http://schemas.microsoft.com/office/drawing/2014/main" id="{DD0E0A95-7BED-425E-8332-C1A5A199F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2" y="1960"/>
                <a:ext cx="237" cy="43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3" name="Rectangle 43">
                <a:extLst>
                  <a:ext uri="{FF2B5EF4-FFF2-40B4-BE49-F238E27FC236}">
                    <a16:creationId xmlns:a16="http://schemas.microsoft.com/office/drawing/2014/main" id="{F7813A2E-5C00-4B6D-8643-99D1F579F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8" y="1955"/>
                <a:ext cx="237" cy="4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4" name="Rectangle 44">
                <a:extLst>
                  <a:ext uri="{FF2B5EF4-FFF2-40B4-BE49-F238E27FC236}">
                    <a16:creationId xmlns:a16="http://schemas.microsoft.com/office/drawing/2014/main" id="{0E7719A8-995D-4C9B-98D4-2602E4FC2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" y="198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5" name="Rectangle 45">
                <a:extLst>
                  <a:ext uri="{FF2B5EF4-FFF2-40B4-BE49-F238E27FC236}">
                    <a16:creationId xmlns:a16="http://schemas.microsoft.com/office/drawing/2014/main" id="{12309027-50CE-429B-A65F-D2244EA60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5" y="2073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6" name="Rectangle 46">
                <a:extLst>
                  <a:ext uri="{FF2B5EF4-FFF2-40B4-BE49-F238E27FC236}">
                    <a16:creationId xmlns:a16="http://schemas.microsoft.com/office/drawing/2014/main" id="{30878770-FB5B-4852-93DB-DA16235CD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1" y="1991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7" name="Rectangle 47">
                <a:extLst>
                  <a:ext uri="{FF2B5EF4-FFF2-40B4-BE49-F238E27FC236}">
                    <a16:creationId xmlns:a16="http://schemas.microsoft.com/office/drawing/2014/main" id="{DF0B75B1-7102-40F5-853D-A66DE18C5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1" y="215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8" name="Rectangle 48">
                <a:extLst>
                  <a:ext uri="{FF2B5EF4-FFF2-40B4-BE49-F238E27FC236}">
                    <a16:creationId xmlns:a16="http://schemas.microsoft.com/office/drawing/2014/main" id="{71D294A8-C7C6-4D82-990B-4E0D6AE40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1" y="2318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9" name="Rectangle 49">
                <a:extLst>
                  <a:ext uri="{FF2B5EF4-FFF2-40B4-BE49-F238E27FC236}">
                    <a16:creationId xmlns:a16="http://schemas.microsoft.com/office/drawing/2014/main" id="{CD9B653E-F419-4B5A-B9B7-1900AD1B2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15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90" name="Rectangle 50">
                <a:extLst>
                  <a:ext uri="{FF2B5EF4-FFF2-40B4-BE49-F238E27FC236}">
                    <a16:creationId xmlns:a16="http://schemas.microsoft.com/office/drawing/2014/main" id="{1BC8E561-DC41-4E29-97BC-0499889D3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1" y="223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91" name="Rectangle 51">
                <a:extLst>
                  <a:ext uri="{FF2B5EF4-FFF2-40B4-BE49-F238E27FC236}">
                    <a16:creationId xmlns:a16="http://schemas.microsoft.com/office/drawing/2014/main" id="{1B68AC40-E64E-4446-BFFA-2C65A3D14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318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92" name="Rectangle 52">
                <a:extLst>
                  <a:ext uri="{FF2B5EF4-FFF2-40B4-BE49-F238E27FC236}">
                    <a16:creationId xmlns:a16="http://schemas.microsoft.com/office/drawing/2014/main" id="{A28FC9EC-7DFE-4923-9CA6-199776856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1991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93" name="Rectangle 53">
                <a:extLst>
                  <a:ext uri="{FF2B5EF4-FFF2-40B4-BE49-F238E27FC236}">
                    <a16:creationId xmlns:a16="http://schemas.microsoft.com/office/drawing/2014/main" id="{9C8D763D-A118-4D20-ADF4-DB8346D23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215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94" name="Rectangle 54">
                <a:extLst>
                  <a:ext uri="{FF2B5EF4-FFF2-40B4-BE49-F238E27FC236}">
                    <a16:creationId xmlns:a16="http://schemas.microsoft.com/office/drawing/2014/main" id="{BF44A597-A43D-4F10-ABCE-7A8C1949F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2318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</p:grpSp>
        <p:sp>
          <p:nvSpPr>
            <p:cNvPr id="829495" name="AutoShape 55">
              <a:extLst>
                <a:ext uri="{FF2B5EF4-FFF2-40B4-BE49-F238E27FC236}">
                  <a16:creationId xmlns:a16="http://schemas.microsoft.com/office/drawing/2014/main" id="{132DE173-AD3B-425D-9AFE-5B881FF8A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1898"/>
              <a:ext cx="730" cy="967"/>
            </a:xfrm>
            <a:prstGeom prst="can">
              <a:avLst>
                <a:gd name="adj" fmla="val 24120"/>
              </a:avLst>
            </a:prstGeom>
            <a:gradFill rotWithShape="0">
              <a:gsLst>
                <a:gs pos="0">
                  <a:srgbClr val="99CC00">
                    <a:gamma/>
                    <a:shade val="46275"/>
                    <a:invGamma/>
                  </a:srgbClr>
                </a:gs>
                <a:gs pos="100000">
                  <a:srgbClr val="99CC00"/>
                </a:gs>
              </a:gsLst>
              <a:lin ang="5400000" scaled="1"/>
            </a:gradFill>
            <a:ln w="25400">
              <a:solidFill>
                <a:srgbClr val="808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29540" name="Rectangle 100">
            <a:extLst>
              <a:ext uri="{FF2B5EF4-FFF2-40B4-BE49-F238E27FC236}">
                <a16:creationId xmlns:a16="http://schemas.microsoft.com/office/drawing/2014/main" id="{326239D7-E788-4085-B27F-BE36B5A20FF0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>
          <a:xfrm>
            <a:off x="519249" y="1463676"/>
            <a:ext cx="11158587" cy="1303563"/>
          </a:xfrm>
          <a:noFill/>
          <a:ln/>
        </p:spPr>
        <p:txBody>
          <a:bodyPr vert="horz" wrap="square" lIns="182562" tIns="46038" rIns="182562" bIns="46038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/>
              <a:t>フラグメンテーションを最小化する仕組み</a:t>
            </a:r>
          </a:p>
          <a:p>
            <a:r>
              <a:rPr lang="ja-JP" altLang="en-US" sz="2400"/>
              <a:t>データベースファイルの縮小・拡張　</a:t>
            </a:r>
            <a:r>
              <a:rPr lang="en-US" altLang="ja-JP" sz="2400"/>
              <a:t>(</a:t>
            </a:r>
            <a:r>
              <a:rPr lang="ja-JP" altLang="en-US" sz="2400"/>
              <a:t>自動</a:t>
            </a:r>
            <a:r>
              <a:rPr lang="en-US" altLang="ja-JP" sz="2400"/>
              <a:t>/</a:t>
            </a:r>
            <a:r>
              <a:rPr lang="ja-JP" altLang="en-US" sz="2400"/>
              <a:t>手動</a:t>
            </a:r>
            <a:r>
              <a:rPr lang="en-US" altLang="ja-JP" sz="2400"/>
              <a:t>)</a:t>
            </a:r>
          </a:p>
          <a:p>
            <a:pPr lvl="1"/>
            <a:r>
              <a:rPr lang="ja-JP" altLang="en-US" sz="2400"/>
              <a:t>ディスク領域の効率的な活用</a:t>
            </a:r>
          </a:p>
        </p:txBody>
      </p:sp>
      <p:sp>
        <p:nvSpPr>
          <p:cNvPr id="829496" name="Rectangle 56">
            <a:extLst>
              <a:ext uri="{FF2B5EF4-FFF2-40B4-BE49-F238E27FC236}">
                <a16:creationId xmlns:a16="http://schemas.microsoft.com/office/drawing/2014/main" id="{5AE4E45A-B755-48DA-B467-47112BA62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>
                <a:ea typeface="ＭＳ Ｐゴシック" panose="020B0600070205080204" pitchFamily="50" charset="-128"/>
              </a:rPr>
              <a:t>領域の自己管理</a:t>
            </a:r>
            <a:br>
              <a:rPr lang="ja-JP" altLang="en-US">
                <a:ea typeface="ＭＳ Ｐゴシック" panose="020B0600070205080204" pitchFamily="50" charset="-128"/>
              </a:rPr>
            </a:br>
            <a:r>
              <a:rPr lang="ja-JP" altLang="en-US">
                <a:ea typeface="ＭＳ Ｐゴシック" panose="020B0600070205080204" pitchFamily="50" charset="-128"/>
              </a:rPr>
              <a:t>　</a:t>
            </a:r>
          </a:p>
        </p:txBody>
      </p:sp>
      <p:grpSp>
        <p:nvGrpSpPr>
          <p:cNvPr id="829497" name="Group 57">
            <a:extLst>
              <a:ext uri="{FF2B5EF4-FFF2-40B4-BE49-F238E27FC236}">
                <a16:creationId xmlns:a16="http://schemas.microsoft.com/office/drawing/2014/main" id="{5F1EF343-78DE-49A7-92EE-2B1767E6B25D}"/>
              </a:ext>
            </a:extLst>
          </p:cNvPr>
          <p:cNvGrpSpPr>
            <a:grpSpLocks/>
          </p:cNvGrpSpPr>
          <p:nvPr/>
        </p:nvGrpSpPr>
        <p:grpSpPr bwMode="auto">
          <a:xfrm>
            <a:off x="3108326" y="5011738"/>
            <a:ext cx="1776413" cy="800100"/>
            <a:chOff x="1062" y="2941"/>
            <a:chExt cx="1119" cy="504"/>
          </a:xfrm>
        </p:grpSpPr>
        <p:sp>
          <p:nvSpPr>
            <p:cNvPr id="829498" name="AutoShape 58">
              <a:extLst>
                <a:ext uri="{FF2B5EF4-FFF2-40B4-BE49-F238E27FC236}">
                  <a16:creationId xmlns:a16="http://schemas.microsoft.com/office/drawing/2014/main" id="{2E228583-9F98-49B9-AAE2-B4E1167A9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2941"/>
              <a:ext cx="1119" cy="504"/>
            </a:xfrm>
            <a:prstGeom prst="wedgeRectCallout">
              <a:avLst>
                <a:gd name="adj1" fmla="val -50713"/>
                <a:gd name="adj2" fmla="val 78176"/>
              </a:avLst>
            </a:prstGeom>
            <a:solidFill>
              <a:schemeClr val="hlink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ja-JP" altLang="en-US" sz="3600" b="0">
                <a:effectLst/>
                <a:latin typeface="+mn-lt"/>
              </a:endParaRPr>
            </a:p>
          </p:txBody>
        </p:sp>
        <p:sp>
          <p:nvSpPr>
            <p:cNvPr id="829499" name="Rectangle 59">
              <a:extLst>
                <a:ext uri="{FF2B5EF4-FFF2-40B4-BE49-F238E27FC236}">
                  <a16:creationId xmlns:a16="http://schemas.microsoft.com/office/drawing/2014/main" id="{E4AE1DE6-70D0-448B-9CE8-A90C903FA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" y="2976"/>
              <a:ext cx="237" cy="43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0" name="Rectangle 60">
              <a:extLst>
                <a:ext uri="{FF2B5EF4-FFF2-40B4-BE49-F238E27FC236}">
                  <a16:creationId xmlns:a16="http://schemas.microsoft.com/office/drawing/2014/main" id="{D7BB80B1-E657-42CD-BBC6-FD550C084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" y="2979"/>
              <a:ext cx="237" cy="43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1" name="Rectangle 61">
              <a:extLst>
                <a:ext uri="{FF2B5EF4-FFF2-40B4-BE49-F238E27FC236}">
                  <a16:creationId xmlns:a16="http://schemas.microsoft.com/office/drawing/2014/main" id="{A008CA7C-0FCA-48CE-BD85-8B1CE6EF6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2" y="2980"/>
              <a:ext cx="237" cy="43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2" name="Rectangle 62">
              <a:extLst>
                <a:ext uri="{FF2B5EF4-FFF2-40B4-BE49-F238E27FC236}">
                  <a16:creationId xmlns:a16="http://schemas.microsoft.com/office/drawing/2014/main" id="{6D513732-532B-462A-A6D5-777CA9DD2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" y="2975"/>
              <a:ext cx="237" cy="44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3" name="Rectangle 63">
              <a:extLst>
                <a:ext uri="{FF2B5EF4-FFF2-40B4-BE49-F238E27FC236}">
                  <a16:creationId xmlns:a16="http://schemas.microsoft.com/office/drawing/2014/main" id="{D8ADFFF9-7C70-49AC-BFF3-00EAAF072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3007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4" name="Rectangle 64">
              <a:extLst>
                <a:ext uri="{FF2B5EF4-FFF2-40B4-BE49-F238E27FC236}">
                  <a16:creationId xmlns:a16="http://schemas.microsoft.com/office/drawing/2014/main" id="{38D939D9-D595-49F4-9E2D-01B90F527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" y="3093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5" name="Rectangle 65">
              <a:extLst>
                <a:ext uri="{FF2B5EF4-FFF2-40B4-BE49-F238E27FC236}">
                  <a16:creationId xmlns:a16="http://schemas.microsoft.com/office/drawing/2014/main" id="{E34AE4DB-861F-45C2-9B5A-8033699A4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3011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6" name="Rectangle 66">
              <a:extLst>
                <a:ext uri="{FF2B5EF4-FFF2-40B4-BE49-F238E27FC236}">
                  <a16:creationId xmlns:a16="http://schemas.microsoft.com/office/drawing/2014/main" id="{62306EF8-48F8-48B7-A579-6A69549B9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3177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7" name="Rectangle 67">
              <a:extLst>
                <a:ext uri="{FF2B5EF4-FFF2-40B4-BE49-F238E27FC236}">
                  <a16:creationId xmlns:a16="http://schemas.microsoft.com/office/drawing/2014/main" id="{FFC4D945-D0BB-4029-8E5A-291154CDA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3338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8" name="Rectangle 68">
              <a:extLst>
                <a:ext uri="{FF2B5EF4-FFF2-40B4-BE49-F238E27FC236}">
                  <a16:creationId xmlns:a16="http://schemas.microsoft.com/office/drawing/2014/main" id="{E9F73B24-8041-4F24-8391-0F9EA96AB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" y="3177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9" name="Rectangle 69">
              <a:extLst>
                <a:ext uri="{FF2B5EF4-FFF2-40B4-BE49-F238E27FC236}">
                  <a16:creationId xmlns:a16="http://schemas.microsoft.com/office/drawing/2014/main" id="{967AF830-EBF7-4E83-AF0F-F4982E4C9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3257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0" name="Rectangle 70">
              <a:extLst>
                <a:ext uri="{FF2B5EF4-FFF2-40B4-BE49-F238E27FC236}">
                  <a16:creationId xmlns:a16="http://schemas.microsoft.com/office/drawing/2014/main" id="{00FBD211-B18B-41F3-9ECB-DA62ACF9C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" y="3338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1" name="Rectangle 71">
              <a:extLst>
                <a:ext uri="{FF2B5EF4-FFF2-40B4-BE49-F238E27FC236}">
                  <a16:creationId xmlns:a16="http://schemas.microsoft.com/office/drawing/2014/main" id="{F03938C4-3612-4709-AB47-9D5B5F950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011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2" name="Rectangle 72">
              <a:extLst>
                <a:ext uri="{FF2B5EF4-FFF2-40B4-BE49-F238E27FC236}">
                  <a16:creationId xmlns:a16="http://schemas.microsoft.com/office/drawing/2014/main" id="{F9C1AFDA-4DE0-4E1C-8226-90E9C221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177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3" name="Rectangle 73">
              <a:extLst>
                <a:ext uri="{FF2B5EF4-FFF2-40B4-BE49-F238E27FC236}">
                  <a16:creationId xmlns:a16="http://schemas.microsoft.com/office/drawing/2014/main" id="{2A801B58-BE53-4178-A64B-4705E7E94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338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14" name="Group 74">
            <a:extLst>
              <a:ext uri="{FF2B5EF4-FFF2-40B4-BE49-F238E27FC236}">
                <a16:creationId xmlns:a16="http://schemas.microsoft.com/office/drawing/2014/main" id="{4FEE3F7C-99B5-4EC6-90A2-F98D6A7C3C8D}"/>
              </a:ext>
            </a:extLst>
          </p:cNvPr>
          <p:cNvGrpSpPr>
            <a:grpSpLocks/>
          </p:cNvGrpSpPr>
          <p:nvPr/>
        </p:nvGrpSpPr>
        <p:grpSpPr bwMode="auto">
          <a:xfrm>
            <a:off x="4868864" y="3741738"/>
            <a:ext cx="312737" cy="354012"/>
            <a:chOff x="2163" y="2149"/>
            <a:chExt cx="197" cy="223"/>
          </a:xfrm>
        </p:grpSpPr>
        <p:sp>
          <p:nvSpPr>
            <p:cNvPr id="829515" name="Rectangle 75">
              <a:extLst>
                <a:ext uri="{FF2B5EF4-FFF2-40B4-BE49-F238E27FC236}">
                  <a16:creationId xmlns:a16="http://schemas.microsoft.com/office/drawing/2014/main" id="{8AEAC0A7-5398-49CC-B3F8-971A1E22E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" y="2149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6" name="Rectangle 76">
              <a:extLst>
                <a:ext uri="{FF2B5EF4-FFF2-40B4-BE49-F238E27FC236}">
                  <a16:creationId xmlns:a16="http://schemas.microsoft.com/office/drawing/2014/main" id="{406CE3E5-F891-4EA9-BEA4-56C715B41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5" y="2229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7" name="Rectangle 77">
              <a:extLst>
                <a:ext uri="{FF2B5EF4-FFF2-40B4-BE49-F238E27FC236}">
                  <a16:creationId xmlns:a16="http://schemas.microsoft.com/office/drawing/2014/main" id="{1E492424-E17B-4A3E-BF03-42014C84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" y="2310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18" name="Group 78">
            <a:extLst>
              <a:ext uri="{FF2B5EF4-FFF2-40B4-BE49-F238E27FC236}">
                <a16:creationId xmlns:a16="http://schemas.microsoft.com/office/drawing/2014/main" id="{69D93B62-721C-4E11-999F-11FE5DCF68AA}"/>
              </a:ext>
            </a:extLst>
          </p:cNvPr>
          <p:cNvGrpSpPr>
            <a:grpSpLocks/>
          </p:cNvGrpSpPr>
          <p:nvPr/>
        </p:nvGrpSpPr>
        <p:grpSpPr bwMode="auto">
          <a:xfrm>
            <a:off x="5287963" y="3614739"/>
            <a:ext cx="322262" cy="357187"/>
            <a:chOff x="2427" y="2077"/>
            <a:chExt cx="203" cy="225"/>
          </a:xfrm>
        </p:grpSpPr>
        <p:sp>
          <p:nvSpPr>
            <p:cNvPr id="829519" name="Rectangle 79">
              <a:extLst>
                <a:ext uri="{FF2B5EF4-FFF2-40B4-BE49-F238E27FC236}">
                  <a16:creationId xmlns:a16="http://schemas.microsoft.com/office/drawing/2014/main" id="{15A29E31-7956-40C3-A1ED-2C1812A4D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2077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20" name="Rectangle 80">
              <a:extLst>
                <a:ext uri="{FF2B5EF4-FFF2-40B4-BE49-F238E27FC236}">
                  <a16:creationId xmlns:a16="http://schemas.microsoft.com/office/drawing/2014/main" id="{928F60CB-DA47-4559-BC55-DB780E2F2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" y="2240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21" name="Group 81">
            <a:extLst>
              <a:ext uri="{FF2B5EF4-FFF2-40B4-BE49-F238E27FC236}">
                <a16:creationId xmlns:a16="http://schemas.microsoft.com/office/drawing/2014/main" id="{A60ACA7F-EFEC-415F-B637-D6331D3C7B47}"/>
              </a:ext>
            </a:extLst>
          </p:cNvPr>
          <p:cNvGrpSpPr>
            <a:grpSpLocks/>
          </p:cNvGrpSpPr>
          <p:nvPr/>
        </p:nvGrpSpPr>
        <p:grpSpPr bwMode="auto">
          <a:xfrm>
            <a:off x="5719763" y="3468689"/>
            <a:ext cx="309562" cy="244475"/>
            <a:chOff x="2707" y="1985"/>
            <a:chExt cx="195" cy="154"/>
          </a:xfrm>
        </p:grpSpPr>
        <p:sp>
          <p:nvSpPr>
            <p:cNvPr id="829522" name="Rectangle 82">
              <a:extLst>
                <a:ext uri="{FF2B5EF4-FFF2-40B4-BE49-F238E27FC236}">
                  <a16:creationId xmlns:a16="http://schemas.microsoft.com/office/drawing/2014/main" id="{1F4C80BE-9FD4-4E1D-819A-8A469D6F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1985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23" name="Rectangle 83">
              <a:extLst>
                <a:ext uri="{FF2B5EF4-FFF2-40B4-BE49-F238E27FC236}">
                  <a16:creationId xmlns:a16="http://schemas.microsoft.com/office/drawing/2014/main" id="{D856AE53-506D-4B07-9AED-242D833CB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2077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24" name="Group 84">
            <a:extLst>
              <a:ext uri="{FF2B5EF4-FFF2-40B4-BE49-F238E27FC236}">
                <a16:creationId xmlns:a16="http://schemas.microsoft.com/office/drawing/2014/main" id="{7F168BB1-97FF-49AF-896D-EEF9B913229F}"/>
              </a:ext>
            </a:extLst>
          </p:cNvPr>
          <p:cNvGrpSpPr>
            <a:grpSpLocks/>
          </p:cNvGrpSpPr>
          <p:nvPr/>
        </p:nvGrpSpPr>
        <p:grpSpPr bwMode="auto">
          <a:xfrm>
            <a:off x="6138863" y="3614739"/>
            <a:ext cx="315912" cy="357187"/>
            <a:chOff x="2971" y="2077"/>
            <a:chExt cx="199" cy="225"/>
          </a:xfrm>
        </p:grpSpPr>
        <p:sp>
          <p:nvSpPr>
            <p:cNvPr id="829525" name="Rectangle 85">
              <a:extLst>
                <a:ext uri="{FF2B5EF4-FFF2-40B4-BE49-F238E27FC236}">
                  <a16:creationId xmlns:a16="http://schemas.microsoft.com/office/drawing/2014/main" id="{6B8993EF-99A9-478D-B862-9F2D8C644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" y="2077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26" name="Rectangle 86">
              <a:extLst>
                <a:ext uri="{FF2B5EF4-FFF2-40B4-BE49-F238E27FC236}">
                  <a16:creationId xmlns:a16="http://schemas.microsoft.com/office/drawing/2014/main" id="{6A16FAC0-AE40-4135-BDB9-09205D4A4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240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27" name="Group 87">
            <a:extLst>
              <a:ext uri="{FF2B5EF4-FFF2-40B4-BE49-F238E27FC236}">
                <a16:creationId xmlns:a16="http://schemas.microsoft.com/office/drawing/2014/main" id="{CC94FFF3-C8F2-4A7B-AEAF-57000318F6DB}"/>
              </a:ext>
            </a:extLst>
          </p:cNvPr>
          <p:cNvGrpSpPr>
            <a:grpSpLocks/>
          </p:cNvGrpSpPr>
          <p:nvPr/>
        </p:nvGrpSpPr>
        <p:grpSpPr bwMode="auto">
          <a:xfrm>
            <a:off x="9661526" y="3405189"/>
            <a:ext cx="309563" cy="617537"/>
            <a:chOff x="5391" y="2059"/>
            <a:chExt cx="195" cy="389"/>
          </a:xfrm>
        </p:grpSpPr>
        <p:sp>
          <p:nvSpPr>
            <p:cNvPr id="829528" name="Rectangle 88">
              <a:extLst>
                <a:ext uri="{FF2B5EF4-FFF2-40B4-BE49-F238E27FC236}">
                  <a16:creationId xmlns:a16="http://schemas.microsoft.com/office/drawing/2014/main" id="{E4BCFD61-0930-4DC6-86A5-86B37A85B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2059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29" name="Rectangle 89">
              <a:extLst>
                <a:ext uri="{FF2B5EF4-FFF2-40B4-BE49-F238E27FC236}">
                  <a16:creationId xmlns:a16="http://schemas.microsoft.com/office/drawing/2014/main" id="{09B114B6-4D78-4B8D-97D4-E07BCCD86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2225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0" name="Rectangle 90">
              <a:extLst>
                <a:ext uri="{FF2B5EF4-FFF2-40B4-BE49-F238E27FC236}">
                  <a16:creationId xmlns:a16="http://schemas.microsoft.com/office/drawing/2014/main" id="{1CFF9ECE-7587-4466-A9B3-7C3D82126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2386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1" name="Rectangle 91">
              <a:extLst>
                <a:ext uri="{FF2B5EF4-FFF2-40B4-BE49-F238E27FC236}">
                  <a16:creationId xmlns:a16="http://schemas.microsoft.com/office/drawing/2014/main" id="{17AACA42-6776-41E0-AF0F-87AF4AE95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2139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2" name="Rectangle 92">
              <a:extLst>
                <a:ext uri="{FF2B5EF4-FFF2-40B4-BE49-F238E27FC236}">
                  <a16:creationId xmlns:a16="http://schemas.microsoft.com/office/drawing/2014/main" id="{59033AEF-3582-46CD-AE42-03D980AC0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2305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33" name="Group 93">
            <a:extLst>
              <a:ext uri="{FF2B5EF4-FFF2-40B4-BE49-F238E27FC236}">
                <a16:creationId xmlns:a16="http://schemas.microsoft.com/office/drawing/2014/main" id="{DDABF3B8-7664-4903-BDEE-3FCFCE3CF2FE}"/>
              </a:ext>
            </a:extLst>
          </p:cNvPr>
          <p:cNvGrpSpPr>
            <a:grpSpLocks/>
          </p:cNvGrpSpPr>
          <p:nvPr/>
        </p:nvGrpSpPr>
        <p:grpSpPr bwMode="auto">
          <a:xfrm>
            <a:off x="9258301" y="3543300"/>
            <a:ext cx="309563" cy="490538"/>
            <a:chOff x="5137" y="2139"/>
            <a:chExt cx="195" cy="309"/>
          </a:xfrm>
        </p:grpSpPr>
        <p:sp>
          <p:nvSpPr>
            <p:cNvPr id="829534" name="Rectangle 94">
              <a:extLst>
                <a:ext uri="{FF2B5EF4-FFF2-40B4-BE49-F238E27FC236}">
                  <a16:creationId xmlns:a16="http://schemas.microsoft.com/office/drawing/2014/main" id="{10E876AA-BC22-4BB7-98A9-CFE8C1094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2225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5" name="Rectangle 95">
              <a:extLst>
                <a:ext uri="{FF2B5EF4-FFF2-40B4-BE49-F238E27FC236}">
                  <a16:creationId xmlns:a16="http://schemas.microsoft.com/office/drawing/2014/main" id="{274D67B7-34A9-4D11-B6A1-EE4EA9305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2386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6" name="Rectangle 96">
              <a:extLst>
                <a:ext uri="{FF2B5EF4-FFF2-40B4-BE49-F238E27FC236}">
                  <a16:creationId xmlns:a16="http://schemas.microsoft.com/office/drawing/2014/main" id="{2674A7B7-A81A-4D52-96D2-1283DCE0A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2139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7" name="Rectangle 97">
              <a:extLst>
                <a:ext uri="{FF2B5EF4-FFF2-40B4-BE49-F238E27FC236}">
                  <a16:creationId xmlns:a16="http://schemas.microsoft.com/office/drawing/2014/main" id="{5C268949-5A9B-42BC-8842-A2B6794ED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2305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29538" name="AutoShape 98">
            <a:extLst>
              <a:ext uri="{FF2B5EF4-FFF2-40B4-BE49-F238E27FC236}">
                <a16:creationId xmlns:a16="http://schemas.microsoft.com/office/drawing/2014/main" id="{25F17A0D-C625-4D74-AFB3-5E4C86C22CFC}"/>
              </a:ext>
            </a:extLst>
          </p:cNvPr>
          <p:cNvSpPr>
            <a:spLocks noChangeArrowheads="1"/>
          </p:cNvSpPr>
          <p:nvPr/>
        </p:nvSpPr>
        <p:spPr bwMode="auto">
          <a:xfrm rot="27496">
            <a:off x="3376613" y="5959475"/>
            <a:ext cx="1879600" cy="407988"/>
          </a:xfrm>
          <a:prstGeom prst="rightArrow">
            <a:avLst>
              <a:gd name="adj1" fmla="val 50000"/>
              <a:gd name="adj2" fmla="val 115175"/>
            </a:avLst>
          </a:prstGeom>
          <a:gradFill rotWithShape="0">
            <a:gsLst>
              <a:gs pos="0">
                <a:schemeClr val="tx2">
                  <a:gamma/>
                  <a:shade val="46275"/>
                  <a:invGamma/>
                </a:schemeClr>
              </a:gs>
              <a:gs pos="50000">
                <a:schemeClr val="tx2">
                  <a:alpha val="60001"/>
                </a:schemeClr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39" name="AutoShape 99">
            <a:extLst>
              <a:ext uri="{FF2B5EF4-FFF2-40B4-BE49-F238E27FC236}">
                <a16:creationId xmlns:a16="http://schemas.microsoft.com/office/drawing/2014/main" id="{5F912BAC-2061-48F2-900D-410AA8B9B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39" y="5089526"/>
            <a:ext cx="1158875" cy="1535113"/>
          </a:xfrm>
          <a:prstGeom prst="can">
            <a:avLst>
              <a:gd name="adj" fmla="val 24120"/>
            </a:avLst>
          </a:prstGeom>
          <a:gradFill rotWithShape="0">
            <a:gsLst>
              <a:gs pos="0">
                <a:srgbClr val="99CC00">
                  <a:gamma/>
                  <a:shade val="46275"/>
                  <a:invGamma/>
                </a:srgbClr>
              </a:gs>
              <a:gs pos="100000">
                <a:srgbClr val="99CC00"/>
              </a:gs>
            </a:gsLst>
            <a:lin ang="5400000" scaled="1"/>
          </a:gradFill>
          <a:ln w="25400">
            <a:solidFill>
              <a:srgbClr val="808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41" name="AutoShape 101">
            <a:extLst>
              <a:ext uri="{FF2B5EF4-FFF2-40B4-BE49-F238E27FC236}">
                <a16:creationId xmlns:a16="http://schemas.microsoft.com/office/drawing/2014/main" id="{FF0E67C0-5C93-43C4-992D-3505D1A84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226" y="5519739"/>
            <a:ext cx="912813" cy="1030287"/>
          </a:xfrm>
          <a:prstGeom prst="can">
            <a:avLst>
              <a:gd name="adj" fmla="val 20552"/>
            </a:avLst>
          </a:prstGeom>
          <a:gradFill rotWithShape="0">
            <a:gsLst>
              <a:gs pos="0">
                <a:srgbClr val="99CC00">
                  <a:gamma/>
                  <a:shade val="46275"/>
                  <a:invGamma/>
                </a:srgbClr>
              </a:gs>
              <a:gs pos="100000">
                <a:srgbClr val="99CC00"/>
              </a:gs>
            </a:gsLst>
            <a:lin ang="5400000" scaled="1"/>
          </a:gradFill>
          <a:ln w="25400">
            <a:solidFill>
              <a:srgbClr val="808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42" name="AutoShape 102">
            <a:extLst>
              <a:ext uri="{FF2B5EF4-FFF2-40B4-BE49-F238E27FC236}">
                <a16:creationId xmlns:a16="http://schemas.microsoft.com/office/drawing/2014/main" id="{14619979-D14F-4741-ACBB-1B975C1E466B}"/>
              </a:ext>
            </a:extLst>
          </p:cNvPr>
          <p:cNvSpPr>
            <a:spLocks noChangeArrowheads="1"/>
          </p:cNvSpPr>
          <p:nvPr/>
        </p:nvSpPr>
        <p:spPr bwMode="auto">
          <a:xfrm rot="-2483849">
            <a:off x="5697539" y="4592639"/>
            <a:ext cx="1495425" cy="407987"/>
          </a:xfrm>
          <a:prstGeom prst="rightArrow">
            <a:avLst>
              <a:gd name="adj1" fmla="val 50000"/>
              <a:gd name="adj2" fmla="val 91634"/>
            </a:avLst>
          </a:prstGeom>
          <a:gradFill rotWithShape="0">
            <a:gsLst>
              <a:gs pos="0">
                <a:schemeClr val="tx2">
                  <a:gamma/>
                  <a:shade val="46275"/>
                  <a:invGamma/>
                </a:schemeClr>
              </a:gs>
              <a:gs pos="50000">
                <a:schemeClr val="tx2">
                  <a:alpha val="60001"/>
                </a:schemeClr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43" name="AutoShape 103">
            <a:extLst>
              <a:ext uri="{FF2B5EF4-FFF2-40B4-BE49-F238E27FC236}">
                <a16:creationId xmlns:a16="http://schemas.microsoft.com/office/drawing/2014/main" id="{5D22EFA8-77C9-47A2-87A7-A191E88DAB34}"/>
              </a:ext>
            </a:extLst>
          </p:cNvPr>
          <p:cNvSpPr>
            <a:spLocks noChangeArrowheads="1"/>
          </p:cNvSpPr>
          <p:nvPr/>
        </p:nvSpPr>
        <p:spPr bwMode="auto">
          <a:xfrm rot="-2483849">
            <a:off x="2244726" y="4270375"/>
            <a:ext cx="1495425" cy="407988"/>
          </a:xfrm>
          <a:prstGeom prst="rightArrow">
            <a:avLst>
              <a:gd name="adj1" fmla="val 50000"/>
              <a:gd name="adj2" fmla="val 91634"/>
            </a:avLst>
          </a:prstGeom>
          <a:gradFill rotWithShape="0">
            <a:gsLst>
              <a:gs pos="0">
                <a:schemeClr val="tx2">
                  <a:gamma/>
                  <a:shade val="46275"/>
                  <a:invGamma/>
                </a:schemeClr>
              </a:gs>
              <a:gs pos="50000">
                <a:schemeClr val="tx2">
                  <a:alpha val="60001"/>
                </a:schemeClr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44" name="Text Box 104">
            <a:extLst>
              <a:ext uri="{FF2B5EF4-FFF2-40B4-BE49-F238E27FC236}">
                <a16:creationId xmlns:a16="http://schemas.microsoft.com/office/drawing/2014/main" id="{A1B62EDC-E736-46BE-AE0E-412868E5B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2789" y="2998789"/>
            <a:ext cx="2574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ja-JP" altLang="en-US" sz="2000" b="0" u="sng">
                <a:effectLst/>
                <a:latin typeface="+mn-lt"/>
              </a:rPr>
              <a:t>フラグメントの最小化</a:t>
            </a:r>
          </a:p>
        </p:txBody>
      </p:sp>
      <p:sp>
        <p:nvSpPr>
          <p:cNvPr id="829545" name="Text Box 105">
            <a:extLst>
              <a:ext uri="{FF2B5EF4-FFF2-40B4-BE49-F238E27FC236}">
                <a16:creationId xmlns:a16="http://schemas.microsoft.com/office/drawing/2014/main" id="{3B34B705-DAAA-4405-BD64-D5A66FF3A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25" y="5740401"/>
            <a:ext cx="25749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ja-JP" altLang="en-US" sz="2000" b="0" u="sng" dirty="0">
                <a:effectLst/>
                <a:latin typeface="+mn-lt"/>
              </a:rPr>
              <a:t>データファイルの縮小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ja-JP" sz="2000" b="0" u="sng" dirty="0">
                <a:effectLst/>
                <a:latin typeface="+mn-lt"/>
              </a:rPr>
              <a:t>(</a:t>
            </a:r>
            <a:r>
              <a:rPr lang="ja-JP" altLang="en-US" sz="2000" b="0" u="sng" dirty="0">
                <a:effectLst/>
                <a:latin typeface="+mn-lt"/>
              </a:rPr>
              <a:t>自動 </a:t>
            </a:r>
            <a:r>
              <a:rPr lang="en-US" altLang="ja-JP" sz="2000" b="0" u="sng" dirty="0">
                <a:effectLst/>
                <a:latin typeface="+mn-lt"/>
              </a:rPr>
              <a:t>/ </a:t>
            </a:r>
            <a:r>
              <a:rPr lang="ja-JP" altLang="en-US" sz="2000" b="0" u="sng" dirty="0">
                <a:effectLst/>
                <a:latin typeface="+mn-lt"/>
              </a:rPr>
              <a:t>手動</a:t>
            </a:r>
            <a:r>
              <a:rPr lang="en-US" altLang="ja-JP" sz="2000" b="0" u="sng" dirty="0">
                <a:effectLst/>
                <a:latin typeface="+mn-lt"/>
              </a:rPr>
              <a:t>)</a:t>
            </a:r>
          </a:p>
        </p:txBody>
      </p:sp>
      <p:sp>
        <p:nvSpPr>
          <p:cNvPr id="829546" name="Text Box 106">
            <a:extLst>
              <a:ext uri="{FF2B5EF4-FFF2-40B4-BE49-F238E27FC236}">
                <a16:creationId xmlns:a16="http://schemas.microsoft.com/office/drawing/2014/main" id="{5EF924CF-7984-4E3C-8F13-B999331F1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8488" y="4529139"/>
            <a:ext cx="2703512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ja-JP" altLang="en-US" sz="2000" b="0" u="sng">
                <a:effectLst/>
                <a:latin typeface="+mn-lt"/>
              </a:rPr>
              <a:t>データファイルの拡張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ja-JP" sz="2000" b="0" u="sng">
                <a:effectLst/>
                <a:latin typeface="+mn-lt"/>
              </a:rPr>
              <a:t>(</a:t>
            </a:r>
            <a:r>
              <a:rPr lang="ja-JP" altLang="en-US" sz="2000" b="0" u="sng">
                <a:effectLst/>
                <a:latin typeface="+mn-lt"/>
              </a:rPr>
              <a:t>自動 </a:t>
            </a:r>
            <a:r>
              <a:rPr lang="en-US" altLang="ja-JP" sz="2000" b="0" u="sng">
                <a:effectLst/>
                <a:latin typeface="+mn-lt"/>
              </a:rPr>
              <a:t>/ </a:t>
            </a:r>
            <a:r>
              <a:rPr lang="ja-JP" altLang="en-US" sz="2000" b="0" u="sng">
                <a:effectLst/>
                <a:latin typeface="+mn-lt"/>
              </a:rPr>
              <a:t>手動</a:t>
            </a:r>
            <a:r>
              <a:rPr lang="en-US" altLang="ja-JP" sz="2000" b="0" u="sng">
                <a:effectLst/>
                <a:latin typeface="+mn-lt"/>
              </a:rPr>
              <a:t>)</a:t>
            </a:r>
          </a:p>
        </p:txBody>
      </p:sp>
      <p:sp>
        <p:nvSpPr>
          <p:cNvPr id="829547" name="AutoShape 107">
            <a:extLst>
              <a:ext uri="{FF2B5EF4-FFF2-40B4-BE49-F238E27FC236}">
                <a16:creationId xmlns:a16="http://schemas.microsoft.com/office/drawing/2014/main" id="{DEB072F0-ADC9-4053-A419-A55E74BFC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1" y="5227638"/>
            <a:ext cx="1381125" cy="800100"/>
          </a:xfrm>
          <a:prstGeom prst="wedgeRectCallout">
            <a:avLst>
              <a:gd name="adj1" fmla="val -47588"/>
              <a:gd name="adj2" fmla="val 77380"/>
            </a:avLst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lnSpc>
                <a:spcPct val="90000"/>
              </a:lnSpc>
            </a:pPr>
            <a:endParaRPr lang="ja-JP" altLang="en-US" sz="4400" b="0">
              <a:effectLst/>
              <a:latin typeface="+mn-lt"/>
            </a:endParaRPr>
          </a:p>
        </p:txBody>
      </p:sp>
      <p:sp>
        <p:nvSpPr>
          <p:cNvPr id="829548" name="Rectangle 108">
            <a:extLst>
              <a:ext uri="{FF2B5EF4-FFF2-40B4-BE49-F238E27FC236}">
                <a16:creationId xmlns:a16="http://schemas.microsoft.com/office/drawing/2014/main" id="{ACD48B4B-CE7A-4F3E-847A-87332ABB7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5283201"/>
            <a:ext cx="376237" cy="69532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49" name="Rectangle 109">
            <a:extLst>
              <a:ext uri="{FF2B5EF4-FFF2-40B4-BE49-F238E27FC236}">
                <a16:creationId xmlns:a16="http://schemas.microsoft.com/office/drawing/2014/main" id="{8B07E975-266F-4A85-ADF3-284EE72CF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00" y="5287963"/>
            <a:ext cx="376238" cy="69691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0" name="Rectangle 110">
            <a:extLst>
              <a:ext uri="{FF2B5EF4-FFF2-40B4-BE49-F238E27FC236}">
                <a16:creationId xmlns:a16="http://schemas.microsoft.com/office/drawing/2014/main" id="{53075FDA-D5EB-484C-81E3-D84B99DD6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539" y="5289551"/>
            <a:ext cx="376237" cy="69532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1" name="Rectangle 111">
            <a:extLst>
              <a:ext uri="{FF2B5EF4-FFF2-40B4-BE49-F238E27FC236}">
                <a16:creationId xmlns:a16="http://schemas.microsoft.com/office/drawing/2014/main" id="{CE93873C-FA73-4EEC-913C-36979AA93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26" y="5332414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2" name="Rectangle 112">
            <a:extLst>
              <a:ext uri="{FF2B5EF4-FFF2-40B4-BE49-F238E27FC236}">
                <a16:creationId xmlns:a16="http://schemas.microsoft.com/office/drawing/2014/main" id="{0E9F244F-7BEF-49A5-9219-DB8486B02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1" y="5468939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3" name="Rectangle 113">
            <a:extLst>
              <a:ext uri="{FF2B5EF4-FFF2-40B4-BE49-F238E27FC236}">
                <a16:creationId xmlns:a16="http://schemas.microsoft.com/office/drawing/2014/main" id="{3A551E19-8799-45FF-90EF-F8B30174F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6" y="5338764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4" name="Rectangle 114">
            <a:extLst>
              <a:ext uri="{FF2B5EF4-FFF2-40B4-BE49-F238E27FC236}">
                <a16:creationId xmlns:a16="http://schemas.microsoft.com/office/drawing/2014/main" id="{B86B74D3-1AA9-466F-9D6B-1C475A5BA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6" y="5602289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5" name="Rectangle 115">
            <a:extLst>
              <a:ext uri="{FF2B5EF4-FFF2-40B4-BE49-F238E27FC236}">
                <a16:creationId xmlns:a16="http://schemas.microsoft.com/office/drawing/2014/main" id="{F5DA4B3E-8400-450B-B273-FD3A8291A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6" y="5857876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6" name="Rectangle 116">
            <a:extLst>
              <a:ext uri="{FF2B5EF4-FFF2-40B4-BE49-F238E27FC236}">
                <a16:creationId xmlns:a16="http://schemas.microsoft.com/office/drawing/2014/main" id="{1B3A451A-51BD-4F21-9E38-8B02EBDD1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26" y="5595939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7" name="Rectangle 117">
            <a:extLst>
              <a:ext uri="{FF2B5EF4-FFF2-40B4-BE49-F238E27FC236}">
                <a16:creationId xmlns:a16="http://schemas.microsoft.com/office/drawing/2014/main" id="{AC1178EF-9516-45DD-B6A8-0BA431882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1" y="5722939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8" name="Rectangle 118">
            <a:extLst>
              <a:ext uri="{FF2B5EF4-FFF2-40B4-BE49-F238E27FC236}">
                <a16:creationId xmlns:a16="http://schemas.microsoft.com/office/drawing/2014/main" id="{B6DA6E0B-2DBB-46B5-8A5A-0DC467BCA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26" y="5851526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9" name="Rectangle 119">
            <a:extLst>
              <a:ext uri="{FF2B5EF4-FFF2-40B4-BE49-F238E27FC236}">
                <a16:creationId xmlns:a16="http://schemas.microsoft.com/office/drawing/2014/main" id="{8F2757B5-0938-4CD3-B1CC-A73837582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6" y="5465764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60" name="Rectangle 120">
            <a:extLst>
              <a:ext uri="{FF2B5EF4-FFF2-40B4-BE49-F238E27FC236}">
                <a16:creationId xmlns:a16="http://schemas.microsoft.com/office/drawing/2014/main" id="{1421D26F-1760-408A-84C9-98BB9EB9F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6" y="5729289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61" name="Rectangle 121">
            <a:extLst>
              <a:ext uri="{FF2B5EF4-FFF2-40B4-BE49-F238E27FC236}">
                <a16:creationId xmlns:a16="http://schemas.microsoft.com/office/drawing/2014/main" id="{F1717DFD-BD9A-4C74-98F0-10BCA22A8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76" y="5330826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</p:spTree>
  </p:cSld>
  <p:clrMapOvr>
    <a:masterClrMapping/>
  </p:clrMapOvr>
  <p:transition>
    <p:strips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9" name="Rectangle 3">
            <a:extLst>
              <a:ext uri="{FF2B5EF4-FFF2-40B4-BE49-F238E27FC236}">
                <a16:creationId xmlns:a16="http://schemas.microsoft.com/office/drawing/2014/main" id="{99406F81-A006-4456-8AD4-C4E2FE0AA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1828800"/>
            <a:ext cx="2374900" cy="46164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40" name="Rectangle 4">
            <a:extLst>
              <a:ext uri="{FF2B5EF4-FFF2-40B4-BE49-F238E27FC236}">
                <a16:creationId xmlns:a16="http://schemas.microsoft.com/office/drawing/2014/main" id="{74B133A1-9DC4-4260-8C1D-970BDB3E0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1828801"/>
            <a:ext cx="2374900" cy="563563"/>
          </a:xfrm>
          <a:prstGeom prst="rect">
            <a:avLst/>
          </a:prstGeom>
          <a:solidFill>
            <a:srgbClr val="FF99CC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ロック用</a:t>
            </a:r>
          </a:p>
        </p:txBody>
      </p:sp>
      <p:sp>
        <p:nvSpPr>
          <p:cNvPr id="833541" name="Rectangle 5">
            <a:extLst>
              <a:ext uri="{FF2B5EF4-FFF2-40B4-BE49-F238E27FC236}">
                <a16:creationId xmlns:a16="http://schemas.microsoft.com/office/drawing/2014/main" id="{BA3E729A-B62B-47C6-A76B-02419827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2374900"/>
            <a:ext cx="2374900" cy="508000"/>
          </a:xfrm>
          <a:prstGeom prst="rect">
            <a:avLst/>
          </a:prstGeom>
          <a:solidFill>
            <a:srgbClr val="99CC0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接続用</a:t>
            </a:r>
          </a:p>
        </p:txBody>
      </p:sp>
      <p:sp>
        <p:nvSpPr>
          <p:cNvPr id="833542" name="Rectangle 6">
            <a:extLst>
              <a:ext uri="{FF2B5EF4-FFF2-40B4-BE49-F238E27FC236}">
                <a16:creationId xmlns:a16="http://schemas.microsoft.com/office/drawing/2014/main" id="{A1C1085D-AF72-4913-AB15-7B8887863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2868614"/>
            <a:ext cx="2374900" cy="771525"/>
          </a:xfrm>
          <a:prstGeom prst="rect">
            <a:avLst/>
          </a:prstGeom>
          <a:solidFill>
            <a:srgbClr val="CC99FF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ja-JP" sz="1200" b="0">
                <a:effectLst/>
                <a:latin typeface="+mn-lt"/>
              </a:rPr>
              <a:t>Workspace Memory(</a:t>
            </a:r>
            <a:r>
              <a:rPr kumimoji="1" lang="ja-JP" altLang="en-US" sz="1200" b="0">
                <a:effectLst/>
                <a:latin typeface="+mn-lt"/>
              </a:rPr>
              <a:t>作業領域</a:t>
            </a:r>
            <a:r>
              <a:rPr kumimoji="1" lang="en-US" altLang="ja-JP" sz="1200" b="0">
                <a:effectLst/>
                <a:latin typeface="+mn-lt"/>
              </a:rPr>
              <a:t>)</a:t>
            </a:r>
          </a:p>
        </p:txBody>
      </p:sp>
      <p:sp>
        <p:nvSpPr>
          <p:cNvPr id="833543" name="Rectangle 7">
            <a:extLst>
              <a:ext uri="{FF2B5EF4-FFF2-40B4-BE49-F238E27FC236}">
                <a16:creationId xmlns:a16="http://schemas.microsoft.com/office/drawing/2014/main" id="{39070F37-9DE0-4E16-8730-8379BCC17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3632200"/>
            <a:ext cx="2374900" cy="1181100"/>
          </a:xfrm>
          <a:prstGeom prst="rect">
            <a:avLst/>
          </a:prstGeom>
          <a:solidFill>
            <a:srgbClr val="339966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データバッファキャッシュ</a:t>
            </a:r>
          </a:p>
        </p:txBody>
      </p:sp>
      <p:sp>
        <p:nvSpPr>
          <p:cNvPr id="833544" name="Rectangle 8">
            <a:extLst>
              <a:ext uri="{FF2B5EF4-FFF2-40B4-BE49-F238E27FC236}">
                <a16:creationId xmlns:a16="http://schemas.microsoft.com/office/drawing/2014/main" id="{7E10AA63-36FA-451F-87D9-BC53D2EC6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5849938"/>
            <a:ext cx="2374900" cy="603250"/>
          </a:xfrm>
          <a:prstGeom prst="rect">
            <a:avLst/>
          </a:prstGeom>
          <a:solidFill>
            <a:srgbClr val="FF990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ja-JP" sz="1200" b="0">
                <a:effectLst/>
                <a:latin typeface="+mn-lt"/>
              </a:rPr>
              <a:t>SQL Server</a:t>
            </a:r>
            <a:r>
              <a:rPr kumimoji="1" lang="ja-JP" altLang="en-US" sz="1200" b="0">
                <a:effectLst/>
                <a:latin typeface="+mn-lt"/>
              </a:rPr>
              <a:t>コード</a:t>
            </a:r>
          </a:p>
        </p:txBody>
      </p:sp>
      <p:sp>
        <p:nvSpPr>
          <p:cNvPr id="833545" name="Rectangle 9">
            <a:extLst>
              <a:ext uri="{FF2B5EF4-FFF2-40B4-BE49-F238E27FC236}">
                <a16:creationId xmlns:a16="http://schemas.microsoft.com/office/drawing/2014/main" id="{F991A56C-897A-4F48-A384-FDC07FDFF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1" y="5334001"/>
            <a:ext cx="2373313" cy="506413"/>
          </a:xfrm>
          <a:prstGeom prst="rect">
            <a:avLst/>
          </a:prstGeom>
          <a:solidFill>
            <a:srgbClr val="80008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ログキャッシュ</a:t>
            </a:r>
          </a:p>
        </p:txBody>
      </p:sp>
      <p:sp>
        <p:nvSpPr>
          <p:cNvPr id="833546" name="Rectangle 10">
            <a:extLst>
              <a:ext uri="{FF2B5EF4-FFF2-40B4-BE49-F238E27FC236}">
                <a16:creationId xmlns:a16="http://schemas.microsoft.com/office/drawing/2014/main" id="{C4CF2138-A142-4A6D-BBB3-F37077B3B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4816475"/>
            <a:ext cx="2374900" cy="515938"/>
          </a:xfrm>
          <a:prstGeom prst="rect">
            <a:avLst/>
          </a:prstGeom>
          <a:solidFill>
            <a:srgbClr val="99CCFF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プロシージャキャッシュ</a:t>
            </a:r>
          </a:p>
        </p:txBody>
      </p:sp>
      <p:sp>
        <p:nvSpPr>
          <p:cNvPr id="833547" name="Text Box 11">
            <a:extLst>
              <a:ext uri="{FF2B5EF4-FFF2-40B4-BE49-F238E27FC236}">
                <a16:creationId xmlns:a16="http://schemas.microsoft.com/office/drawing/2014/main" id="{8A4428AF-BC02-48D3-A6DB-DF7DB695A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4103" y="1444626"/>
            <a:ext cx="9140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ja-JP" sz="2000" b="0">
                <a:effectLst/>
                <a:latin typeface="+mn-lt"/>
              </a:rPr>
              <a:t>Oracle</a:t>
            </a:r>
          </a:p>
        </p:txBody>
      </p:sp>
      <p:sp>
        <p:nvSpPr>
          <p:cNvPr id="833548" name="Text Box 12">
            <a:extLst>
              <a:ext uri="{FF2B5EF4-FFF2-40B4-BE49-F238E27FC236}">
                <a16:creationId xmlns:a16="http://schemas.microsoft.com/office/drawing/2014/main" id="{7497CDA6-D7BE-4A58-8433-0A6681794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1872" y="1470026"/>
            <a:ext cx="14141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ja-JP" sz="2000" b="0">
                <a:effectLst/>
                <a:latin typeface="+mn-lt"/>
              </a:rPr>
              <a:t>SQL Server</a:t>
            </a:r>
          </a:p>
        </p:txBody>
      </p:sp>
      <p:sp>
        <p:nvSpPr>
          <p:cNvPr id="833549" name="Rectangle 13">
            <a:extLst>
              <a:ext uri="{FF2B5EF4-FFF2-40B4-BE49-F238E27FC236}">
                <a16:creationId xmlns:a16="http://schemas.microsoft.com/office/drawing/2014/main" id="{F6C33F18-CF94-4FBA-9382-78F11CFBB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4" y="2909889"/>
            <a:ext cx="2663825" cy="2879725"/>
          </a:xfrm>
          <a:prstGeom prst="rect">
            <a:avLst/>
          </a:prstGeom>
          <a:solidFill>
            <a:srgbClr val="C0C0C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50" name="Rectangle 14">
            <a:extLst>
              <a:ext uri="{FF2B5EF4-FFF2-40B4-BE49-F238E27FC236}">
                <a16:creationId xmlns:a16="http://schemas.microsoft.com/office/drawing/2014/main" id="{F3E15C27-9534-4C05-8CA2-BDDB31D1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9" y="3978276"/>
            <a:ext cx="2397125" cy="371475"/>
          </a:xfrm>
          <a:prstGeom prst="rect">
            <a:avLst/>
          </a:prstGeom>
          <a:solidFill>
            <a:schemeClr val="folHlink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51" name="Text Box 15">
            <a:extLst>
              <a:ext uri="{FF2B5EF4-FFF2-40B4-BE49-F238E27FC236}">
                <a16:creationId xmlns:a16="http://schemas.microsoft.com/office/drawing/2014/main" id="{3A37A61A-A1A2-4F35-BC9D-01AD81BDD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9746" y="3989389"/>
            <a:ext cx="83548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共有プール</a:t>
            </a:r>
          </a:p>
        </p:txBody>
      </p:sp>
      <p:sp>
        <p:nvSpPr>
          <p:cNvPr id="833552" name="Rectangle 16">
            <a:extLst>
              <a:ext uri="{FF2B5EF4-FFF2-40B4-BE49-F238E27FC236}">
                <a16:creationId xmlns:a16="http://schemas.microsoft.com/office/drawing/2014/main" id="{6D0F61F4-627C-4F0F-B13F-B5CAA4955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363" y="4421188"/>
            <a:ext cx="2392362" cy="792162"/>
          </a:xfrm>
          <a:prstGeom prst="rect">
            <a:avLst/>
          </a:prstGeom>
          <a:solidFill>
            <a:srgbClr val="339966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データベース</a:t>
            </a:r>
            <a:br>
              <a:rPr kumimoji="1" lang="ja-JP" altLang="en-US" sz="1200" b="0">
                <a:effectLst/>
                <a:latin typeface="+mn-lt"/>
              </a:rPr>
            </a:br>
            <a:r>
              <a:rPr kumimoji="1" lang="ja-JP" altLang="en-US" sz="1200" b="0">
                <a:effectLst/>
                <a:latin typeface="+mn-lt"/>
              </a:rPr>
              <a:t>バッファキャッシュ</a:t>
            </a:r>
          </a:p>
        </p:txBody>
      </p:sp>
      <p:sp>
        <p:nvSpPr>
          <p:cNvPr id="833553" name="Rectangle 17">
            <a:extLst>
              <a:ext uri="{FF2B5EF4-FFF2-40B4-BE49-F238E27FC236}">
                <a16:creationId xmlns:a16="http://schemas.microsoft.com/office/drawing/2014/main" id="{F49AD5A2-45B2-468F-9A45-DC7BC1C5C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363" y="5265739"/>
            <a:ext cx="2392362" cy="452437"/>
          </a:xfrm>
          <a:prstGeom prst="rect">
            <a:avLst/>
          </a:prstGeom>
          <a:solidFill>
            <a:srgbClr val="800080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ログバッファ</a:t>
            </a:r>
          </a:p>
        </p:txBody>
      </p:sp>
      <p:sp>
        <p:nvSpPr>
          <p:cNvPr id="833554" name="Rectangle 18">
            <a:extLst>
              <a:ext uri="{FF2B5EF4-FFF2-40B4-BE49-F238E27FC236}">
                <a16:creationId xmlns:a16="http://schemas.microsoft.com/office/drawing/2014/main" id="{6A3263B3-45F5-405B-A070-B5E3414D2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3" y="3629026"/>
            <a:ext cx="2392362" cy="288925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ラージプール</a:t>
            </a:r>
          </a:p>
        </p:txBody>
      </p:sp>
      <p:sp>
        <p:nvSpPr>
          <p:cNvPr id="833555" name="Rectangle 19">
            <a:extLst>
              <a:ext uri="{FF2B5EF4-FFF2-40B4-BE49-F238E27FC236}">
                <a16:creationId xmlns:a16="http://schemas.microsoft.com/office/drawing/2014/main" id="{09CFC0E4-2C2E-4EF1-B773-3D72AEDB8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3" y="3232151"/>
            <a:ext cx="2392362" cy="328613"/>
          </a:xfrm>
          <a:prstGeom prst="rect">
            <a:avLst/>
          </a:prstGeom>
          <a:solidFill>
            <a:srgbClr val="99CCFF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ja-JP" sz="1200" b="0">
                <a:effectLst/>
                <a:latin typeface="+mn-lt"/>
              </a:rPr>
              <a:t>Java</a:t>
            </a:r>
            <a:r>
              <a:rPr kumimoji="1" lang="ja-JP" altLang="en-US" sz="1200" b="0">
                <a:effectLst/>
                <a:latin typeface="+mn-lt"/>
              </a:rPr>
              <a:t>プール</a:t>
            </a:r>
          </a:p>
        </p:txBody>
      </p:sp>
      <p:sp>
        <p:nvSpPr>
          <p:cNvPr id="833556" name="Rectangle 20">
            <a:extLst>
              <a:ext uri="{FF2B5EF4-FFF2-40B4-BE49-F238E27FC236}">
                <a16:creationId xmlns:a16="http://schemas.microsoft.com/office/drawing/2014/main" id="{0BC3BDC0-94EB-45EB-8727-3C9DD2E13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4" y="1844676"/>
            <a:ext cx="2663825" cy="1065213"/>
          </a:xfrm>
          <a:prstGeom prst="rect">
            <a:avLst/>
          </a:prstGeom>
          <a:solidFill>
            <a:srgbClr val="C0C0C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57" name="Rectangle 21">
            <a:extLst>
              <a:ext uri="{FF2B5EF4-FFF2-40B4-BE49-F238E27FC236}">
                <a16:creationId xmlns:a16="http://schemas.microsoft.com/office/drawing/2014/main" id="{F196FCA0-601C-4F47-BDE8-90F447E07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979739"/>
            <a:ext cx="30480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ja-JP" sz="1200" b="0">
                <a:solidFill>
                  <a:schemeClr val="bg2"/>
                </a:solidFill>
                <a:effectLst/>
                <a:latin typeface="+mn-lt"/>
              </a:rPr>
              <a:t>(SGA:</a:t>
            </a:r>
            <a:r>
              <a:rPr kumimoji="1" lang="ja-JP" altLang="en-US" sz="1200" b="0">
                <a:solidFill>
                  <a:schemeClr val="bg2"/>
                </a:solidFill>
                <a:effectLst/>
                <a:latin typeface="+mn-lt"/>
              </a:rPr>
              <a:t>システムグローバル領域</a:t>
            </a:r>
            <a:r>
              <a:rPr kumimoji="1" lang="en-US" altLang="ja-JP" sz="1200" b="0">
                <a:solidFill>
                  <a:schemeClr val="bg2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833558" name="Rectangle 22">
            <a:extLst>
              <a:ext uri="{FF2B5EF4-FFF2-40B4-BE49-F238E27FC236}">
                <a16:creationId xmlns:a16="http://schemas.microsoft.com/office/drawing/2014/main" id="{BA480B23-5721-44C7-81FB-EA37611DF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2132013"/>
            <a:ext cx="2527300" cy="322262"/>
          </a:xfrm>
          <a:prstGeom prst="rect">
            <a:avLst/>
          </a:prstGeom>
          <a:solidFill>
            <a:srgbClr val="99CC00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接続用</a:t>
            </a:r>
          </a:p>
        </p:txBody>
      </p:sp>
      <p:sp>
        <p:nvSpPr>
          <p:cNvPr id="833559" name="Rectangle 23">
            <a:extLst>
              <a:ext uri="{FF2B5EF4-FFF2-40B4-BE49-F238E27FC236}">
                <a16:creationId xmlns:a16="http://schemas.microsoft.com/office/drawing/2014/main" id="{50A126D0-4A22-4BB0-A20B-7EA538B01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2492375"/>
            <a:ext cx="2527300" cy="344488"/>
          </a:xfrm>
          <a:prstGeom prst="rect">
            <a:avLst/>
          </a:prstGeom>
          <a:solidFill>
            <a:srgbClr val="CC99FF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作業領域</a:t>
            </a:r>
            <a:r>
              <a:rPr kumimoji="1" lang="en-US" altLang="ja-JP" sz="1200" b="0">
                <a:effectLst/>
                <a:latin typeface="+mn-lt"/>
              </a:rPr>
              <a:t>(SORT/HashJoin</a:t>
            </a:r>
            <a:r>
              <a:rPr kumimoji="1" lang="ja-JP" altLang="en-US" sz="1200" b="0">
                <a:effectLst/>
                <a:latin typeface="+mn-lt"/>
              </a:rPr>
              <a:t>・・・</a:t>
            </a:r>
            <a:r>
              <a:rPr kumimoji="1" lang="en-US" altLang="ja-JP" sz="1200" b="0">
                <a:effectLst/>
                <a:latin typeface="+mn-lt"/>
              </a:rPr>
              <a:t>)</a:t>
            </a:r>
          </a:p>
        </p:txBody>
      </p:sp>
      <p:sp>
        <p:nvSpPr>
          <p:cNvPr id="833560" name="Text Box 24">
            <a:extLst>
              <a:ext uri="{FF2B5EF4-FFF2-40B4-BE49-F238E27FC236}">
                <a16:creationId xmlns:a16="http://schemas.microsoft.com/office/drawing/2014/main" id="{0D870B79-412D-43C0-9317-E9EBF5B61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688" y="1827214"/>
            <a:ext cx="31877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ja-JP" sz="1200" b="0">
                <a:solidFill>
                  <a:schemeClr val="bg2"/>
                </a:solidFill>
                <a:effectLst/>
                <a:latin typeface="+mn-lt"/>
              </a:rPr>
              <a:t>(PGA :</a:t>
            </a:r>
            <a:r>
              <a:rPr kumimoji="1" lang="ja-JP" altLang="en-US" sz="1200" b="0">
                <a:solidFill>
                  <a:schemeClr val="bg2"/>
                </a:solidFill>
                <a:effectLst/>
                <a:latin typeface="+mn-lt"/>
              </a:rPr>
              <a:t>プログラムグローバルエリア</a:t>
            </a:r>
            <a:r>
              <a:rPr kumimoji="1" lang="en-US" altLang="ja-JP" sz="1200" b="0">
                <a:solidFill>
                  <a:schemeClr val="bg2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833561" name="Line 25">
            <a:extLst>
              <a:ext uri="{FF2B5EF4-FFF2-40B4-BE49-F238E27FC236}">
                <a16:creationId xmlns:a16="http://schemas.microsoft.com/office/drawing/2014/main" id="{B763D66A-8820-4A64-B49A-6AE84E8AA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09888"/>
            <a:ext cx="1008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2" name="Line 26">
            <a:extLst>
              <a:ext uri="{FF2B5EF4-FFF2-40B4-BE49-F238E27FC236}">
                <a16:creationId xmlns:a16="http://schemas.microsoft.com/office/drawing/2014/main" id="{341623CF-8F47-4B26-9598-76833402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1828800"/>
            <a:ext cx="1008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3" name="Line 27">
            <a:extLst>
              <a:ext uri="{FF2B5EF4-FFF2-40B4-BE49-F238E27FC236}">
                <a16:creationId xmlns:a16="http://schemas.microsoft.com/office/drawing/2014/main" id="{98103B51-7D98-4EFF-8843-77D0ED7922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5789613"/>
            <a:ext cx="1008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4" name="AutoShape 28">
            <a:extLst>
              <a:ext uri="{FF2B5EF4-FFF2-40B4-BE49-F238E27FC236}">
                <a16:creationId xmlns:a16="http://schemas.microsoft.com/office/drawing/2014/main" id="{B20990CF-F4BE-4C7C-84BF-EC9ABCE0B2D4}"/>
              </a:ext>
            </a:extLst>
          </p:cNvPr>
          <p:cNvSpPr>
            <a:spLocks/>
          </p:cNvSpPr>
          <p:nvPr/>
        </p:nvSpPr>
        <p:spPr bwMode="auto">
          <a:xfrm>
            <a:off x="7824789" y="1870136"/>
            <a:ext cx="287337" cy="3919476"/>
          </a:xfrm>
          <a:prstGeom prst="leftBrace">
            <a:avLst>
              <a:gd name="adj1" fmla="val 11482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5" name="Text Box 29">
            <a:extLst>
              <a:ext uri="{FF2B5EF4-FFF2-40B4-BE49-F238E27FC236}">
                <a16:creationId xmlns:a16="http://schemas.microsoft.com/office/drawing/2014/main" id="{2B7FE0B5-7A9B-4839-BD84-D05F6DABA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474" y="2420939"/>
            <a:ext cx="461665" cy="329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 eaLnBrk="0" hangingPunct="0"/>
            <a:r>
              <a:rPr lang="ja-JP" altLang="en-US" sz="1800" b="0">
                <a:effectLst/>
                <a:latin typeface="+mn-lt"/>
              </a:rPr>
              <a:t>自動チューニングされる</a:t>
            </a:r>
          </a:p>
        </p:txBody>
      </p:sp>
      <p:sp>
        <p:nvSpPr>
          <p:cNvPr id="833566" name="AutoShape 30">
            <a:extLst>
              <a:ext uri="{FF2B5EF4-FFF2-40B4-BE49-F238E27FC236}">
                <a16:creationId xmlns:a16="http://schemas.microsoft.com/office/drawing/2014/main" id="{4DC539ED-ED43-46E9-A6B7-9065EA9A4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1949018"/>
            <a:ext cx="293688" cy="767626"/>
          </a:xfrm>
          <a:prstGeom prst="upDownArrow">
            <a:avLst>
              <a:gd name="adj1" fmla="val 50000"/>
              <a:gd name="adj2" fmla="val 68649"/>
            </a:avLst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7" name="AutoShape 31">
            <a:extLst>
              <a:ext uri="{FF2B5EF4-FFF2-40B4-BE49-F238E27FC236}">
                <a16:creationId xmlns:a16="http://schemas.microsoft.com/office/drawing/2014/main" id="{3C87D0FA-1670-4141-B709-FE74CF005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3853051"/>
            <a:ext cx="293688" cy="993398"/>
          </a:xfrm>
          <a:prstGeom prst="upDownArrow">
            <a:avLst>
              <a:gd name="adj1" fmla="val 59120"/>
              <a:gd name="adj2" fmla="val 123657"/>
            </a:avLst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8" name="AutoShape 32">
            <a:extLst>
              <a:ext uri="{FF2B5EF4-FFF2-40B4-BE49-F238E27FC236}">
                <a16:creationId xmlns:a16="http://schemas.microsoft.com/office/drawing/2014/main" id="{236988D4-B9AF-496C-9E03-30B241B14A26}"/>
              </a:ext>
            </a:extLst>
          </p:cNvPr>
          <p:cNvSpPr>
            <a:spLocks/>
          </p:cNvSpPr>
          <p:nvPr/>
        </p:nvSpPr>
        <p:spPr bwMode="auto">
          <a:xfrm>
            <a:off x="2208214" y="1870136"/>
            <a:ext cx="287337" cy="880912"/>
          </a:xfrm>
          <a:prstGeom prst="leftBrace">
            <a:avLst>
              <a:gd name="adj1" fmla="val 3130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9" name="AutoShape 33">
            <a:extLst>
              <a:ext uri="{FF2B5EF4-FFF2-40B4-BE49-F238E27FC236}">
                <a16:creationId xmlns:a16="http://schemas.microsoft.com/office/drawing/2014/main" id="{0AB33438-DEEA-4E93-B7F1-C4399548A0BF}"/>
              </a:ext>
            </a:extLst>
          </p:cNvPr>
          <p:cNvSpPr>
            <a:spLocks/>
          </p:cNvSpPr>
          <p:nvPr/>
        </p:nvSpPr>
        <p:spPr bwMode="auto">
          <a:xfrm>
            <a:off x="2206625" y="2909888"/>
            <a:ext cx="287338" cy="2750132"/>
          </a:xfrm>
          <a:prstGeom prst="leftBrace">
            <a:avLst>
              <a:gd name="adj1" fmla="val 7725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70" name="Text Box 34">
            <a:extLst>
              <a:ext uri="{FF2B5EF4-FFF2-40B4-BE49-F238E27FC236}">
                <a16:creationId xmlns:a16="http://schemas.microsoft.com/office/drawing/2014/main" id="{20025FA1-5F53-4C4F-8615-2FA469638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1544" y="2195513"/>
            <a:ext cx="649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ja-JP" altLang="en-US" sz="1800" b="0">
                <a:effectLst/>
                <a:latin typeface="+mn-lt"/>
              </a:rPr>
              <a:t>固定</a:t>
            </a:r>
          </a:p>
        </p:txBody>
      </p:sp>
      <p:sp>
        <p:nvSpPr>
          <p:cNvPr id="833571" name="Text Box 35">
            <a:extLst>
              <a:ext uri="{FF2B5EF4-FFF2-40B4-BE49-F238E27FC236}">
                <a16:creationId xmlns:a16="http://schemas.microsoft.com/office/drawing/2014/main" id="{AEAAA939-077B-427F-A1B6-825BCEAEA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1544" y="4710113"/>
            <a:ext cx="649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ja-JP" altLang="en-US" sz="1800" b="0">
                <a:effectLst/>
                <a:latin typeface="+mn-lt"/>
              </a:rPr>
              <a:t>固定</a:t>
            </a:r>
          </a:p>
        </p:txBody>
      </p:sp>
      <p:sp>
        <p:nvSpPr>
          <p:cNvPr id="833572" name="Text Box 36">
            <a:extLst>
              <a:ext uri="{FF2B5EF4-FFF2-40B4-BE49-F238E27FC236}">
                <a16:creationId xmlns:a16="http://schemas.microsoft.com/office/drawing/2014/main" id="{1FE6D735-A7B6-41D0-8745-4727267DD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074" y="2044700"/>
            <a:ext cx="46166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 eaLnBrk="0" hangingPunct="0"/>
            <a:r>
              <a:rPr lang="ja-JP" altLang="en-US" sz="1800" b="0">
                <a:effectLst/>
                <a:latin typeface="+mn-lt"/>
              </a:rPr>
              <a:t>自動チューニングされる</a:t>
            </a:r>
          </a:p>
        </p:txBody>
      </p:sp>
      <p:sp>
        <p:nvSpPr>
          <p:cNvPr id="833573" name="Rectangle 37">
            <a:extLst>
              <a:ext uri="{FF2B5EF4-FFF2-40B4-BE49-F238E27FC236}">
                <a16:creationId xmlns:a16="http://schemas.microsoft.com/office/drawing/2014/main" id="{4410E135-9875-44F9-B2E1-0E3812602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0" y="5789613"/>
            <a:ext cx="2643188" cy="6477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ja-JP" sz="1200" b="0">
                <a:effectLst/>
                <a:latin typeface="+mn-lt"/>
              </a:rPr>
              <a:t>Oracle</a:t>
            </a:r>
            <a:r>
              <a:rPr kumimoji="1" lang="ja-JP" altLang="en-US" sz="1200" b="0">
                <a:effectLst/>
                <a:latin typeface="+mn-lt"/>
              </a:rPr>
              <a:t>コード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C5A817-C409-403B-8571-EE57C87F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メモリ構造</a:t>
            </a:r>
          </a:p>
        </p:txBody>
      </p:sp>
    </p:spTree>
  </p:cSld>
  <p:clrMapOvr>
    <a:masterClrMapping/>
  </p:clrMapOvr>
  <p:transition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C2D5BB-15CF-473D-B58B-2FC45F4F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データモデル</a:t>
            </a:r>
            <a:br>
              <a:rPr kumimoji="1" lang="en-US" altLang="ja-JP" dirty="0"/>
            </a:br>
            <a:r>
              <a:rPr kumimoji="1" lang="en-US" altLang="ja-JP" dirty="0"/>
              <a:t>Relational Database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477300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>
            <a:extLst>
              <a:ext uri="{FF2B5EF4-FFF2-40B4-BE49-F238E27FC236}">
                <a16:creationId xmlns:a16="http://schemas.microsoft.com/office/drawing/2014/main" id="{E94A00C4-3948-428B-98E1-C3810EA3F66E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利用可能なメモリを、実行される処理のタイプに応じて動的に最適配置</a:t>
            </a:r>
          </a:p>
          <a:p>
            <a:r>
              <a:rPr lang="en-US" altLang="ja-JP" sz="2400" dirty="0"/>
              <a:t>SQL 7.0</a:t>
            </a:r>
            <a:r>
              <a:rPr lang="ja-JP" altLang="en-US" sz="2400" dirty="0"/>
              <a:t>から実装　</a:t>
            </a:r>
            <a:r>
              <a:rPr lang="en-US" altLang="ja-JP" sz="2400" dirty="0"/>
              <a:t>5</a:t>
            </a:r>
            <a:r>
              <a:rPr lang="ja-JP" altLang="en-US" sz="2400" dirty="0"/>
              <a:t>年以上の実績</a:t>
            </a:r>
          </a:p>
        </p:txBody>
      </p:sp>
      <p:sp>
        <p:nvSpPr>
          <p:cNvPr id="835634" name="Rectangle 50">
            <a:extLst>
              <a:ext uri="{FF2B5EF4-FFF2-40B4-BE49-F238E27FC236}">
                <a16:creationId xmlns:a16="http://schemas.microsoft.com/office/drawing/2014/main" id="{585B1AE9-E5C8-4917-8407-AD2263755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メモリの自動チューニング</a:t>
            </a:r>
          </a:p>
        </p:txBody>
      </p:sp>
      <p:sp>
        <p:nvSpPr>
          <p:cNvPr id="835587" name="AutoShape 3">
            <a:extLst>
              <a:ext uri="{FF2B5EF4-FFF2-40B4-BE49-F238E27FC236}">
                <a16:creationId xmlns:a16="http://schemas.microsoft.com/office/drawing/2014/main" id="{E6E4BA8B-F08D-43A0-B562-9D09CFBF1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5867400"/>
            <a:ext cx="1962150" cy="723900"/>
          </a:xfrm>
          <a:prstGeom prst="cube">
            <a:avLst>
              <a:gd name="adj" fmla="val 55264"/>
            </a:avLst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88" name="AutoShape 4">
            <a:extLst>
              <a:ext uri="{FF2B5EF4-FFF2-40B4-BE49-F238E27FC236}">
                <a16:creationId xmlns:a16="http://schemas.microsoft.com/office/drawing/2014/main" id="{CE2A9951-CED6-4A98-9074-8764BB0EB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5676900"/>
            <a:ext cx="1962150" cy="723900"/>
          </a:xfrm>
          <a:prstGeom prst="cube">
            <a:avLst>
              <a:gd name="adj" fmla="val 55264"/>
            </a:avLst>
          </a:prstGeom>
          <a:solidFill>
            <a:schemeClr val="bg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89" name="AutoShape 5">
            <a:extLst>
              <a:ext uri="{FF2B5EF4-FFF2-40B4-BE49-F238E27FC236}">
                <a16:creationId xmlns:a16="http://schemas.microsoft.com/office/drawing/2014/main" id="{7C945896-CAFC-4480-8D8C-A3614F664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5540375"/>
            <a:ext cx="1962150" cy="723900"/>
          </a:xfrm>
          <a:prstGeom prst="cube">
            <a:avLst>
              <a:gd name="adj" fmla="val 55264"/>
            </a:avLst>
          </a:prstGeom>
          <a:solidFill>
            <a:srgbClr val="99CC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0" name="AutoShape 6">
            <a:extLst>
              <a:ext uri="{FF2B5EF4-FFF2-40B4-BE49-F238E27FC236}">
                <a16:creationId xmlns:a16="http://schemas.microsoft.com/office/drawing/2014/main" id="{8EF8E679-B9E9-4191-A92B-CA96A1EBC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300" y="5387975"/>
            <a:ext cx="1968500" cy="723900"/>
          </a:xfrm>
          <a:prstGeom prst="cube">
            <a:avLst>
              <a:gd name="adj" fmla="val 55264"/>
            </a:avLst>
          </a:prstGeom>
          <a:solidFill>
            <a:schemeClr val="accent2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1" name="AutoShape 7">
            <a:extLst>
              <a:ext uri="{FF2B5EF4-FFF2-40B4-BE49-F238E27FC236}">
                <a16:creationId xmlns:a16="http://schemas.microsoft.com/office/drawing/2014/main" id="{50A062B0-5F7F-4C92-85A2-DFA5160A7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5140325"/>
            <a:ext cx="1962150" cy="723900"/>
          </a:xfrm>
          <a:prstGeom prst="cube">
            <a:avLst>
              <a:gd name="adj" fmla="val 56139"/>
            </a:avLst>
          </a:prstGeom>
          <a:solidFill>
            <a:srgbClr val="FF99CC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2" name="AutoShape 8">
            <a:extLst>
              <a:ext uri="{FF2B5EF4-FFF2-40B4-BE49-F238E27FC236}">
                <a16:creationId xmlns:a16="http://schemas.microsoft.com/office/drawing/2014/main" id="{2DB7F28D-C7B2-4880-ABC9-69CFCCCD5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4968875"/>
            <a:ext cx="1962150" cy="723900"/>
          </a:xfrm>
          <a:prstGeom prst="cube">
            <a:avLst>
              <a:gd name="adj" fmla="val 56139"/>
            </a:avLst>
          </a:prstGeom>
          <a:solidFill>
            <a:schemeClr val="accent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3" name="AutoShape 9">
            <a:extLst>
              <a:ext uri="{FF2B5EF4-FFF2-40B4-BE49-F238E27FC236}">
                <a16:creationId xmlns:a16="http://schemas.microsoft.com/office/drawing/2014/main" id="{9175A49C-4DFB-4B4B-B311-FE3E8F6C5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826" y="3292476"/>
            <a:ext cx="1946275" cy="2100263"/>
          </a:xfrm>
          <a:prstGeom prst="cube">
            <a:avLst>
              <a:gd name="adj" fmla="val 20472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4" name="AutoShape 10">
            <a:extLst>
              <a:ext uri="{FF2B5EF4-FFF2-40B4-BE49-F238E27FC236}">
                <a16:creationId xmlns:a16="http://schemas.microsoft.com/office/drawing/2014/main" id="{115E05E1-56A2-454E-AAD1-9BBCBBD6E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5689600"/>
            <a:ext cx="1943100" cy="876300"/>
          </a:xfrm>
          <a:prstGeom prst="cube">
            <a:avLst>
              <a:gd name="adj" fmla="val 43843"/>
            </a:avLst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5" name="AutoShape 11">
            <a:extLst>
              <a:ext uri="{FF2B5EF4-FFF2-40B4-BE49-F238E27FC236}">
                <a16:creationId xmlns:a16="http://schemas.microsoft.com/office/drawing/2014/main" id="{7EE8204B-2967-4FCC-9077-9995684BF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5616576"/>
            <a:ext cx="1943100" cy="733425"/>
          </a:xfrm>
          <a:prstGeom prst="cube">
            <a:avLst>
              <a:gd name="adj" fmla="val 52597"/>
            </a:avLst>
          </a:prstGeom>
          <a:solidFill>
            <a:schemeClr val="bg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6" name="AutoShape 12">
            <a:extLst>
              <a:ext uri="{FF2B5EF4-FFF2-40B4-BE49-F238E27FC236}">
                <a16:creationId xmlns:a16="http://schemas.microsoft.com/office/drawing/2014/main" id="{A5C82BFC-CC0E-44AA-AB6D-3E4F5D447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6" y="5937250"/>
            <a:ext cx="1952625" cy="635000"/>
          </a:xfrm>
          <a:prstGeom prst="cube">
            <a:avLst>
              <a:gd name="adj" fmla="val 65750"/>
            </a:avLst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7" name="AutoShape 13">
            <a:extLst>
              <a:ext uri="{FF2B5EF4-FFF2-40B4-BE49-F238E27FC236}">
                <a16:creationId xmlns:a16="http://schemas.microsoft.com/office/drawing/2014/main" id="{2CFAEC63-EC6F-4EF3-AB84-CB09D9912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6" y="4838701"/>
            <a:ext cx="1952625" cy="1528763"/>
          </a:xfrm>
          <a:prstGeom prst="cube">
            <a:avLst>
              <a:gd name="adj" fmla="val 27310"/>
            </a:avLst>
          </a:prstGeom>
          <a:solidFill>
            <a:schemeClr val="bg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8" name="AutoShape 14">
            <a:extLst>
              <a:ext uri="{FF2B5EF4-FFF2-40B4-BE49-F238E27FC236}">
                <a16:creationId xmlns:a16="http://schemas.microsoft.com/office/drawing/2014/main" id="{8B732C7C-D8AB-4BEB-B1BF-E08C2C066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4816475"/>
            <a:ext cx="1962150" cy="723900"/>
          </a:xfrm>
          <a:prstGeom prst="cube">
            <a:avLst>
              <a:gd name="adj" fmla="val 58773"/>
            </a:avLst>
          </a:prstGeom>
          <a:solidFill>
            <a:srgbClr val="99CC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9" name="AutoShape 15">
            <a:extLst>
              <a:ext uri="{FF2B5EF4-FFF2-40B4-BE49-F238E27FC236}">
                <a16:creationId xmlns:a16="http://schemas.microsoft.com/office/drawing/2014/main" id="{9492626C-9331-4AC8-8A0A-840A5ACC3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500" y="4518025"/>
            <a:ext cx="1962150" cy="749300"/>
          </a:xfrm>
          <a:prstGeom prst="cube">
            <a:avLst>
              <a:gd name="adj" fmla="val 56991"/>
            </a:avLst>
          </a:prstGeom>
          <a:solidFill>
            <a:schemeClr val="accent2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0" name="AutoShape 16">
            <a:extLst>
              <a:ext uri="{FF2B5EF4-FFF2-40B4-BE49-F238E27FC236}">
                <a16:creationId xmlns:a16="http://schemas.microsoft.com/office/drawing/2014/main" id="{4374EE7A-E668-4BD1-AE65-4FB6B7460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4244975"/>
            <a:ext cx="1962150" cy="723900"/>
          </a:xfrm>
          <a:prstGeom prst="cube">
            <a:avLst>
              <a:gd name="adj" fmla="val 59648"/>
            </a:avLst>
          </a:prstGeom>
          <a:solidFill>
            <a:srgbClr val="FF99CC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1" name="AutoShape 17">
            <a:extLst>
              <a:ext uri="{FF2B5EF4-FFF2-40B4-BE49-F238E27FC236}">
                <a16:creationId xmlns:a16="http://schemas.microsoft.com/office/drawing/2014/main" id="{B8533430-BE2C-4175-8748-2D8BDC32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3883025"/>
            <a:ext cx="1962150" cy="800100"/>
          </a:xfrm>
          <a:prstGeom prst="cube">
            <a:avLst>
              <a:gd name="adj" fmla="val 53968"/>
            </a:avLst>
          </a:prstGeom>
          <a:solidFill>
            <a:schemeClr val="accent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2" name="AutoShape 18">
            <a:extLst>
              <a:ext uri="{FF2B5EF4-FFF2-40B4-BE49-F238E27FC236}">
                <a16:creationId xmlns:a16="http://schemas.microsoft.com/office/drawing/2014/main" id="{51E50A7C-CF5A-4434-95D1-89AFED799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3273426"/>
            <a:ext cx="1962150" cy="1050925"/>
          </a:xfrm>
          <a:prstGeom prst="cube">
            <a:avLst>
              <a:gd name="adj" fmla="val 40773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3" name="AutoShape 19">
            <a:extLst>
              <a:ext uri="{FF2B5EF4-FFF2-40B4-BE49-F238E27FC236}">
                <a16:creationId xmlns:a16="http://schemas.microsoft.com/office/drawing/2014/main" id="{85C1CFB0-5ECB-4789-A657-CD3D9C1CA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525" y="3600450"/>
            <a:ext cx="628650" cy="10287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4" name="AutoShape 20">
            <a:extLst>
              <a:ext uri="{FF2B5EF4-FFF2-40B4-BE49-F238E27FC236}">
                <a16:creationId xmlns:a16="http://schemas.microsoft.com/office/drawing/2014/main" id="{EE226EE2-AE3D-490C-818B-256D2BC0D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6025" y="3600450"/>
            <a:ext cx="628650" cy="10287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5" name="Text Box 21">
            <a:extLst>
              <a:ext uri="{FF2B5EF4-FFF2-40B4-BE49-F238E27FC236}">
                <a16:creationId xmlns:a16="http://schemas.microsoft.com/office/drawing/2014/main" id="{6A9D9901-68C3-4386-B955-29041EC0A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426" y="2687639"/>
            <a:ext cx="28670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初期状態は、最小限のメモリ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に各領域が割り当てられる</a:t>
            </a:r>
          </a:p>
        </p:txBody>
      </p:sp>
      <p:sp>
        <p:nvSpPr>
          <p:cNvPr id="835606" name="Text Box 22">
            <a:extLst>
              <a:ext uri="{FF2B5EF4-FFF2-40B4-BE49-F238E27FC236}">
                <a16:creationId xmlns:a16="http://schemas.microsoft.com/office/drawing/2014/main" id="{231A5482-7A3E-4299-BFDC-DC469F0E7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326" y="2687639"/>
            <a:ext cx="27289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600" b="0" dirty="0">
                <a:effectLst/>
                <a:latin typeface="+mn-lt"/>
              </a:rPr>
              <a:t>少数のユーザーから、</a:t>
            </a:r>
            <a:br>
              <a:rPr lang="en-US" altLang="ja-JP" sz="1600" b="0" dirty="0">
                <a:effectLst/>
                <a:latin typeface="+mn-lt"/>
              </a:rPr>
            </a:br>
            <a:r>
              <a:rPr lang="ja-JP" altLang="en-US" sz="1600" b="0" dirty="0">
                <a:effectLst/>
                <a:latin typeface="+mn-lt"/>
              </a:rPr>
              <a:t>単純なクエリが発行されたら</a:t>
            </a:r>
            <a:r>
              <a:rPr lang="en-US" altLang="ja-JP" sz="1600" b="0" dirty="0">
                <a:effectLst/>
                <a:latin typeface="+mn-lt"/>
              </a:rPr>
              <a:t>…</a:t>
            </a:r>
          </a:p>
        </p:txBody>
      </p:sp>
      <p:sp>
        <p:nvSpPr>
          <p:cNvPr id="835607" name="Text Box 23">
            <a:extLst>
              <a:ext uri="{FF2B5EF4-FFF2-40B4-BE49-F238E27FC236}">
                <a16:creationId xmlns:a16="http://schemas.microsoft.com/office/drawing/2014/main" id="{FC1E7908-CEC9-469F-90A5-739301AED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25" y="2701926"/>
            <a:ext cx="30940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ja-JP" altLang="en-US" sz="1600" b="0" dirty="0">
                <a:effectLst/>
                <a:latin typeface="+mn-lt"/>
              </a:rPr>
              <a:t>複数のユーザーから、</a:t>
            </a:r>
            <a:br>
              <a:rPr lang="en-US" altLang="ja-JP" sz="1600" b="0" dirty="0">
                <a:effectLst/>
                <a:latin typeface="+mn-lt"/>
              </a:rPr>
            </a:br>
            <a:r>
              <a:rPr lang="ja-JP" altLang="en-US" sz="1600" b="0" dirty="0">
                <a:effectLst/>
                <a:latin typeface="+mn-lt"/>
              </a:rPr>
              <a:t>同時にクエリが発行されたら</a:t>
            </a:r>
            <a:r>
              <a:rPr lang="en-US" altLang="ja-JP" sz="1600" b="0" dirty="0">
                <a:effectLst/>
                <a:latin typeface="+mn-lt"/>
              </a:rPr>
              <a:t>…</a:t>
            </a:r>
          </a:p>
        </p:txBody>
      </p:sp>
      <p:sp>
        <p:nvSpPr>
          <p:cNvPr id="835608" name="Text Box 24">
            <a:extLst>
              <a:ext uri="{FF2B5EF4-FFF2-40B4-BE49-F238E27FC236}">
                <a16:creationId xmlns:a16="http://schemas.microsoft.com/office/drawing/2014/main" id="{166E9AE6-B672-4388-B819-F0696FAF3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5" y="5448300"/>
            <a:ext cx="54694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effectLst/>
                <a:latin typeface="+mn-lt"/>
              </a:rPr>
              <a:t>ロック用</a:t>
            </a:r>
          </a:p>
        </p:txBody>
      </p:sp>
      <p:sp>
        <p:nvSpPr>
          <p:cNvPr id="835609" name="Text Box 25">
            <a:extLst>
              <a:ext uri="{FF2B5EF4-FFF2-40B4-BE49-F238E27FC236}">
                <a16:creationId xmlns:a16="http://schemas.microsoft.com/office/drawing/2014/main" id="{AB7F969C-612C-4432-BEFD-892E8420E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5632450"/>
            <a:ext cx="97334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effectLst/>
                <a:latin typeface="+mn-lt"/>
              </a:rPr>
              <a:t>バッファ キャッシュ</a:t>
            </a:r>
          </a:p>
        </p:txBody>
      </p:sp>
      <p:sp>
        <p:nvSpPr>
          <p:cNvPr id="835610" name="Text Box 26">
            <a:extLst>
              <a:ext uri="{FF2B5EF4-FFF2-40B4-BE49-F238E27FC236}">
                <a16:creationId xmlns:a16="http://schemas.microsoft.com/office/drawing/2014/main" id="{E3B2E06A-75E2-40AC-82ED-94A10703A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5854700"/>
            <a:ext cx="116570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effectLst/>
                <a:latin typeface="+mn-lt"/>
              </a:rPr>
              <a:t>プロシージャ キャッシュ</a:t>
            </a:r>
          </a:p>
        </p:txBody>
      </p:sp>
      <p:sp>
        <p:nvSpPr>
          <p:cNvPr id="835611" name="Text Box 27">
            <a:extLst>
              <a:ext uri="{FF2B5EF4-FFF2-40B4-BE49-F238E27FC236}">
                <a16:creationId xmlns:a16="http://schemas.microsoft.com/office/drawing/2014/main" id="{D578228A-0AD3-40BE-BEB8-2F632D573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6051550"/>
            <a:ext cx="82105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effectLst/>
                <a:latin typeface="+mn-lt"/>
              </a:rPr>
              <a:t>ログ キャッシュ</a:t>
            </a:r>
          </a:p>
        </p:txBody>
      </p:sp>
      <p:sp>
        <p:nvSpPr>
          <p:cNvPr id="835612" name="Text Box 28">
            <a:extLst>
              <a:ext uri="{FF2B5EF4-FFF2-40B4-BE49-F238E27FC236}">
                <a16:creationId xmlns:a16="http://schemas.microsoft.com/office/drawing/2014/main" id="{E5966822-5862-45C8-A66C-A89DE5156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5" y="6197600"/>
            <a:ext cx="93326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effectLst/>
                <a:latin typeface="+mn-lt"/>
              </a:rPr>
              <a:t>接続コンテキスト</a:t>
            </a:r>
          </a:p>
        </p:txBody>
      </p:sp>
      <p:sp>
        <p:nvSpPr>
          <p:cNvPr id="835613" name="Text Box 29">
            <a:extLst>
              <a:ext uri="{FF2B5EF4-FFF2-40B4-BE49-F238E27FC236}">
                <a16:creationId xmlns:a16="http://schemas.microsoft.com/office/drawing/2014/main" id="{C1E481CA-37BA-4983-BA04-60AC9BF01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6369050"/>
            <a:ext cx="97174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900" b="0">
                <a:effectLst/>
                <a:latin typeface="+mn-lt"/>
              </a:rPr>
              <a:t>SQL Server</a:t>
            </a:r>
            <a:r>
              <a:rPr lang="ja-JP" altLang="en-US" sz="900" b="0">
                <a:effectLst/>
                <a:latin typeface="+mn-lt"/>
              </a:rPr>
              <a:t>コード</a:t>
            </a:r>
          </a:p>
        </p:txBody>
      </p:sp>
      <p:sp>
        <p:nvSpPr>
          <p:cNvPr id="835614" name="AutoShape 30">
            <a:extLst>
              <a:ext uri="{FF2B5EF4-FFF2-40B4-BE49-F238E27FC236}">
                <a16:creationId xmlns:a16="http://schemas.microsoft.com/office/drawing/2014/main" id="{26F43D5E-423D-4E66-B3AB-640E1DF55268}"/>
              </a:ext>
            </a:extLst>
          </p:cNvPr>
          <p:cNvSpPr>
            <a:spLocks/>
          </p:cNvSpPr>
          <p:nvPr/>
        </p:nvSpPr>
        <p:spPr bwMode="auto">
          <a:xfrm>
            <a:off x="1920875" y="3349625"/>
            <a:ext cx="192088" cy="3208338"/>
          </a:xfrm>
          <a:prstGeom prst="leftBrace">
            <a:avLst>
              <a:gd name="adj1" fmla="val 139187"/>
              <a:gd name="adj2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15" name="AutoShape 31">
            <a:extLst>
              <a:ext uri="{FF2B5EF4-FFF2-40B4-BE49-F238E27FC236}">
                <a16:creationId xmlns:a16="http://schemas.microsoft.com/office/drawing/2014/main" id="{E387C4E6-FA85-4C1C-A4E2-26AA4FAF58C5}"/>
              </a:ext>
            </a:extLst>
          </p:cNvPr>
          <p:cNvSpPr>
            <a:spLocks/>
          </p:cNvSpPr>
          <p:nvPr/>
        </p:nvSpPr>
        <p:spPr bwMode="auto">
          <a:xfrm>
            <a:off x="2273300" y="5448301"/>
            <a:ext cx="211138" cy="1127125"/>
          </a:xfrm>
          <a:prstGeom prst="leftBrace">
            <a:avLst>
              <a:gd name="adj1" fmla="val 44486"/>
              <a:gd name="adj2" fmla="val 2521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16" name="Text Box 32">
            <a:extLst>
              <a:ext uri="{FF2B5EF4-FFF2-40B4-BE49-F238E27FC236}">
                <a16:creationId xmlns:a16="http://schemas.microsoft.com/office/drawing/2014/main" id="{EE78DCDD-5077-432B-8CC6-A549820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751" y="3944276"/>
            <a:ext cx="10166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000" b="0" dirty="0">
                <a:effectLst/>
                <a:latin typeface="+mn-lt"/>
              </a:rPr>
              <a:t>Windows 2000</a:t>
            </a:r>
          </a:p>
          <a:p>
            <a:pPr eaLnBrk="0" hangingPunct="0"/>
            <a:r>
              <a:rPr lang="ja-JP" altLang="en-US" sz="1000" b="0" dirty="0">
                <a:effectLst/>
                <a:latin typeface="+mn-lt"/>
              </a:rPr>
              <a:t>メモリ空間</a:t>
            </a:r>
          </a:p>
        </p:txBody>
      </p:sp>
      <p:sp>
        <p:nvSpPr>
          <p:cNvPr id="835617" name="Text Box 33">
            <a:extLst>
              <a:ext uri="{FF2B5EF4-FFF2-40B4-BE49-F238E27FC236}">
                <a16:creationId xmlns:a16="http://schemas.microsoft.com/office/drawing/2014/main" id="{F4B4133F-ABEE-44EB-9A86-D324FFACD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555" y="5592082"/>
            <a:ext cx="8002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000" b="0">
                <a:effectLst/>
                <a:latin typeface="+mn-lt"/>
              </a:rPr>
              <a:t>SQL Server</a:t>
            </a:r>
          </a:p>
          <a:p>
            <a:pPr eaLnBrk="0" hangingPunct="0"/>
            <a:r>
              <a:rPr lang="ja-JP" altLang="en-US" sz="1000" b="0">
                <a:effectLst/>
                <a:latin typeface="+mn-lt"/>
              </a:rPr>
              <a:t>メモリ空間</a:t>
            </a:r>
          </a:p>
        </p:txBody>
      </p:sp>
      <p:sp>
        <p:nvSpPr>
          <p:cNvPr id="835618" name="AutoShape 34">
            <a:extLst>
              <a:ext uri="{FF2B5EF4-FFF2-40B4-BE49-F238E27FC236}">
                <a16:creationId xmlns:a16="http://schemas.microsoft.com/office/drawing/2014/main" id="{42912D4D-4D62-4FF3-B7E4-374D39CD2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538" y="5576888"/>
            <a:ext cx="1943100" cy="628650"/>
          </a:xfrm>
          <a:prstGeom prst="cube">
            <a:avLst>
              <a:gd name="adj" fmla="val 60856"/>
            </a:avLst>
          </a:prstGeom>
          <a:solidFill>
            <a:srgbClr val="99CC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19" name="AutoShape 35">
            <a:extLst>
              <a:ext uri="{FF2B5EF4-FFF2-40B4-BE49-F238E27FC236}">
                <a16:creationId xmlns:a16="http://schemas.microsoft.com/office/drawing/2014/main" id="{2A22D654-EBEA-4782-92B9-1FB5DDA1D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363" y="5148264"/>
            <a:ext cx="1949450" cy="885825"/>
          </a:xfrm>
          <a:prstGeom prst="cube">
            <a:avLst>
              <a:gd name="adj" fmla="val 43370"/>
            </a:avLst>
          </a:prstGeom>
          <a:solidFill>
            <a:schemeClr val="accent2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20" name="AutoShape 36">
            <a:extLst>
              <a:ext uri="{FF2B5EF4-FFF2-40B4-BE49-F238E27FC236}">
                <a16:creationId xmlns:a16="http://schemas.microsoft.com/office/drawing/2014/main" id="{C87D23A7-0E6D-45B3-8DDC-04846CB38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538" y="4186239"/>
            <a:ext cx="1943100" cy="1628775"/>
          </a:xfrm>
          <a:prstGeom prst="cube">
            <a:avLst>
              <a:gd name="adj" fmla="val 23588"/>
            </a:avLst>
          </a:prstGeom>
          <a:solidFill>
            <a:srgbClr val="FF99CC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21" name="AutoShape 37">
            <a:extLst>
              <a:ext uri="{FF2B5EF4-FFF2-40B4-BE49-F238E27FC236}">
                <a16:creationId xmlns:a16="http://schemas.microsoft.com/office/drawing/2014/main" id="{41E7A66C-EE27-412D-811C-C6CDE7ACD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538" y="4024313"/>
            <a:ext cx="1943100" cy="723900"/>
          </a:xfrm>
          <a:prstGeom prst="cube">
            <a:avLst>
              <a:gd name="adj" fmla="val 52194"/>
            </a:avLst>
          </a:prstGeom>
          <a:solidFill>
            <a:schemeClr val="accent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22" name="AutoShape 38">
            <a:extLst>
              <a:ext uri="{FF2B5EF4-FFF2-40B4-BE49-F238E27FC236}">
                <a16:creationId xmlns:a16="http://schemas.microsoft.com/office/drawing/2014/main" id="{D1E6398B-8E29-4402-A469-ADE4593A4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3302001"/>
            <a:ext cx="1943100" cy="1095375"/>
          </a:xfrm>
          <a:prstGeom prst="cube">
            <a:avLst>
              <a:gd name="adj" fmla="val 3507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35623" name="Group 39">
            <a:extLst>
              <a:ext uri="{FF2B5EF4-FFF2-40B4-BE49-F238E27FC236}">
                <a16:creationId xmlns:a16="http://schemas.microsoft.com/office/drawing/2014/main" id="{FF1C7C86-ECC3-4C4C-9136-741244F1EB6F}"/>
              </a:ext>
            </a:extLst>
          </p:cNvPr>
          <p:cNvGrpSpPr>
            <a:grpSpLocks/>
          </p:cNvGrpSpPr>
          <p:nvPr/>
        </p:nvGrpSpPr>
        <p:grpSpPr bwMode="auto">
          <a:xfrm>
            <a:off x="4475164" y="4767264"/>
            <a:ext cx="973137" cy="1036637"/>
            <a:chOff x="1859" y="2814"/>
            <a:chExt cx="613" cy="653"/>
          </a:xfrm>
        </p:grpSpPr>
        <p:sp>
          <p:nvSpPr>
            <p:cNvPr id="835624" name="Line 40">
              <a:extLst>
                <a:ext uri="{FF2B5EF4-FFF2-40B4-BE49-F238E27FC236}">
                  <a16:creationId xmlns:a16="http://schemas.microsoft.com/office/drawing/2014/main" id="{3B635D04-F244-4AEC-BF8C-12AEAAA83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9" y="3245"/>
              <a:ext cx="600" cy="2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35625" name="Line 41">
              <a:extLst>
                <a:ext uri="{FF2B5EF4-FFF2-40B4-BE49-F238E27FC236}">
                  <a16:creationId xmlns:a16="http://schemas.microsoft.com/office/drawing/2014/main" id="{AEC422C4-DF0B-41A4-9EF6-E510FD3470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2814"/>
              <a:ext cx="600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35626" name="Group 42">
            <a:extLst>
              <a:ext uri="{FF2B5EF4-FFF2-40B4-BE49-F238E27FC236}">
                <a16:creationId xmlns:a16="http://schemas.microsoft.com/office/drawing/2014/main" id="{8BBC70AB-D5D0-4BBD-8C1F-EF33A31FA070}"/>
              </a:ext>
            </a:extLst>
          </p:cNvPr>
          <p:cNvGrpSpPr>
            <a:grpSpLocks/>
          </p:cNvGrpSpPr>
          <p:nvPr/>
        </p:nvGrpSpPr>
        <p:grpSpPr bwMode="auto">
          <a:xfrm>
            <a:off x="7388226" y="5554664"/>
            <a:ext cx="904875" cy="771525"/>
            <a:chOff x="3694" y="3310"/>
            <a:chExt cx="570" cy="486"/>
          </a:xfrm>
        </p:grpSpPr>
        <p:sp>
          <p:nvSpPr>
            <p:cNvPr id="835627" name="Line 43">
              <a:extLst>
                <a:ext uri="{FF2B5EF4-FFF2-40B4-BE49-F238E27FC236}">
                  <a16:creationId xmlns:a16="http://schemas.microsoft.com/office/drawing/2014/main" id="{FE8A544A-8116-4F8F-A9E0-522DB8335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4" y="3574"/>
              <a:ext cx="570" cy="22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35628" name="Line 44">
              <a:extLst>
                <a:ext uri="{FF2B5EF4-FFF2-40B4-BE49-F238E27FC236}">
                  <a16:creationId xmlns:a16="http://schemas.microsoft.com/office/drawing/2014/main" id="{980A7DBB-3E55-4079-B0F9-B5B236BB2B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4" y="3310"/>
              <a:ext cx="570" cy="18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35629" name="Group 45">
            <a:extLst>
              <a:ext uri="{FF2B5EF4-FFF2-40B4-BE49-F238E27FC236}">
                <a16:creationId xmlns:a16="http://schemas.microsoft.com/office/drawing/2014/main" id="{AB94ABA4-023D-4F18-80AB-5D813D86C201}"/>
              </a:ext>
            </a:extLst>
          </p:cNvPr>
          <p:cNvGrpSpPr>
            <a:grpSpLocks/>
          </p:cNvGrpSpPr>
          <p:nvPr/>
        </p:nvGrpSpPr>
        <p:grpSpPr bwMode="auto">
          <a:xfrm>
            <a:off x="7386639" y="4391026"/>
            <a:ext cx="979487" cy="1027113"/>
            <a:chOff x="3693" y="2577"/>
            <a:chExt cx="617" cy="647"/>
          </a:xfrm>
        </p:grpSpPr>
        <p:sp>
          <p:nvSpPr>
            <p:cNvPr id="835630" name="Line 46">
              <a:extLst>
                <a:ext uri="{FF2B5EF4-FFF2-40B4-BE49-F238E27FC236}">
                  <a16:creationId xmlns:a16="http://schemas.microsoft.com/office/drawing/2014/main" id="{56653041-BFF0-4304-B7BB-D6ABBB0B5F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0" y="2930"/>
              <a:ext cx="600" cy="294"/>
            </a:xfrm>
            <a:prstGeom prst="line">
              <a:avLst/>
            </a:prstGeom>
            <a:noFill/>
            <a:ln w="38100">
              <a:solidFill>
                <a:srgbClr val="3D3D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35631" name="Line 47">
              <a:extLst>
                <a:ext uri="{FF2B5EF4-FFF2-40B4-BE49-F238E27FC236}">
                  <a16:creationId xmlns:a16="http://schemas.microsoft.com/office/drawing/2014/main" id="{AD4676A1-7D2F-4E98-8D13-992C8F7A3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3" y="2577"/>
              <a:ext cx="594" cy="198"/>
            </a:xfrm>
            <a:prstGeom prst="line">
              <a:avLst/>
            </a:prstGeom>
            <a:noFill/>
            <a:ln w="38100">
              <a:solidFill>
                <a:srgbClr val="3D3D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35632" name="Text Box 48">
            <a:extLst>
              <a:ext uri="{FF2B5EF4-FFF2-40B4-BE49-F238E27FC236}">
                <a16:creationId xmlns:a16="http://schemas.microsoft.com/office/drawing/2014/main" id="{49B694E5-0B09-480E-9A13-B39E1DC06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4364" y="4821238"/>
            <a:ext cx="97334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solidFill>
                  <a:schemeClr val="bg2"/>
                </a:solidFill>
                <a:effectLst/>
                <a:latin typeface="+mn-lt"/>
              </a:rPr>
              <a:t>バッファ キャッシュ</a:t>
            </a:r>
          </a:p>
        </p:txBody>
      </p:sp>
      <p:sp>
        <p:nvSpPr>
          <p:cNvPr id="835633" name="Text Box 49">
            <a:extLst>
              <a:ext uri="{FF2B5EF4-FFF2-40B4-BE49-F238E27FC236}">
                <a16:creationId xmlns:a16="http://schemas.microsoft.com/office/drawing/2014/main" id="{FE454DF7-16D9-4A08-B1A6-811805836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1238" y="5576888"/>
            <a:ext cx="1193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900" b="0">
                <a:solidFill>
                  <a:schemeClr val="bg2"/>
                </a:solidFill>
                <a:effectLst/>
                <a:latin typeface="+mn-lt"/>
              </a:rPr>
              <a:t>接続コンテキスト</a:t>
            </a:r>
          </a:p>
        </p:txBody>
      </p:sp>
    </p:spTree>
  </p:cSld>
  <p:clrMapOvr>
    <a:masterClrMapping/>
  </p:clrMapOvr>
  <p:transition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>
            <a:extLst>
              <a:ext uri="{FF2B5EF4-FFF2-40B4-BE49-F238E27FC236}">
                <a16:creationId xmlns:a16="http://schemas.microsoft.com/office/drawing/2014/main" id="{0813A9D7-9E16-4002-A80E-9E799C05E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メモリ関連設定オプション</a:t>
            </a:r>
          </a:p>
        </p:txBody>
      </p:sp>
      <p:sp>
        <p:nvSpPr>
          <p:cNvPr id="837635" name="Text Box 3">
            <a:extLst>
              <a:ext uri="{FF2B5EF4-FFF2-40B4-BE49-F238E27FC236}">
                <a16:creationId xmlns:a16="http://schemas.microsoft.com/office/drawing/2014/main" id="{5C7DF34C-BE6E-4C1D-B017-3E2DF4C9B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6" y="3633789"/>
            <a:ext cx="29194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ja-JP" sz="2000">
                <a:effectLst/>
                <a:ea typeface="ＭＳ Ｐゴシック" panose="020B0600070205080204" pitchFamily="50" charset="-128"/>
              </a:rPr>
              <a:t>max sever memory</a:t>
            </a:r>
          </a:p>
          <a:p>
            <a:pPr eaLnBrk="0" hangingPunct="0"/>
            <a:r>
              <a:rPr lang="en-US" altLang="ja-JP" sz="2000">
                <a:effectLst/>
                <a:ea typeface="ＭＳ Ｐゴシック" panose="020B0600070205080204" pitchFamily="50" charset="-128"/>
              </a:rPr>
              <a:t>min server memory</a:t>
            </a:r>
          </a:p>
          <a:p>
            <a:pPr eaLnBrk="0" hangingPunct="0"/>
            <a:r>
              <a:rPr lang="en-US" altLang="ja-JP" sz="2000">
                <a:effectLst/>
                <a:ea typeface="ＭＳ Ｐゴシック" panose="020B0600070205080204" pitchFamily="50" charset="-128"/>
              </a:rPr>
              <a:t>min memory per query</a:t>
            </a:r>
          </a:p>
          <a:p>
            <a:pPr eaLnBrk="0" hangingPunct="0"/>
            <a:r>
              <a:rPr lang="en-US" altLang="ja-JP" sz="2000">
                <a:effectLst/>
                <a:ea typeface="ＭＳ Ｐゴシック" panose="020B0600070205080204" pitchFamily="50" charset="-128"/>
              </a:rPr>
              <a:t>set working set size</a:t>
            </a:r>
          </a:p>
        </p:txBody>
      </p:sp>
      <p:pic>
        <p:nvPicPr>
          <p:cNvPr id="837636" name="Picture 4">
            <a:extLst>
              <a:ext uri="{FF2B5EF4-FFF2-40B4-BE49-F238E27FC236}">
                <a16:creationId xmlns:a16="http://schemas.microsoft.com/office/drawing/2014/main" id="{90D03140-7A89-4E8D-8B71-FCD6F1C86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196975"/>
            <a:ext cx="7821612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7637" name="Oval 5">
            <a:extLst>
              <a:ext uri="{FF2B5EF4-FFF2-40B4-BE49-F238E27FC236}">
                <a16:creationId xmlns:a16="http://schemas.microsoft.com/office/drawing/2014/main" id="{34AFB2D2-9ABE-45E4-B070-322AA59BC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106613"/>
            <a:ext cx="2495550" cy="1397000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  <p:transition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>
            <a:extLst>
              <a:ext uri="{FF2B5EF4-FFF2-40B4-BE49-F238E27FC236}">
                <a16:creationId xmlns:a16="http://schemas.microsoft.com/office/drawing/2014/main" id="{52D9E233-B0EB-4711-8A3E-32D674CAB7BE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>
                <a:ea typeface="ＭＳ Ｐゴシック" panose="020B0600070205080204" pitchFamily="50" charset="-128"/>
              </a:rPr>
              <a:t>ログファイルにはデータベースに対する変更情報が全て入っている</a:t>
            </a:r>
          </a:p>
          <a:p>
            <a:r>
              <a:rPr lang="ja-JP" altLang="en-US" sz="2000" dirty="0">
                <a:ea typeface="ＭＳ Ｐゴシック" panose="020B0600070205080204" pitchFamily="50" charset="-128"/>
              </a:rPr>
              <a:t>ある時点の　「データファイルのバックアップ」　と　　  バックアップ以降の　「ログファイル」</a:t>
            </a:r>
          </a:p>
          <a:p>
            <a:pPr>
              <a:buFont typeface="Wingdings" panose="05000000000000000000" pitchFamily="2" charset="2"/>
              <a:buNone/>
            </a:pPr>
            <a:r>
              <a:rPr lang="ja-JP" altLang="en-US" sz="2000" dirty="0">
                <a:ea typeface="ＭＳ Ｐゴシック" panose="020B0600070205080204" pitchFamily="50" charset="-128"/>
              </a:rPr>
              <a:t>　     があれば、障害発生直前まで復旧が可能</a:t>
            </a:r>
          </a:p>
        </p:txBody>
      </p:sp>
      <p:sp>
        <p:nvSpPr>
          <p:cNvPr id="838658" name="Rectangle 2">
            <a:extLst>
              <a:ext uri="{FF2B5EF4-FFF2-40B4-BE49-F238E27FC236}">
                <a16:creationId xmlns:a16="http://schemas.microsoft.com/office/drawing/2014/main" id="{6761C75C-C8EC-4B42-8453-A0E5D9A50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ea typeface="ＭＳ Ｐゴシック" panose="020B0600070205080204" pitchFamily="50" charset="-128"/>
              </a:rPr>
              <a:t>バックアップと復元・復旧の基本的な考え方</a:t>
            </a:r>
          </a:p>
        </p:txBody>
      </p:sp>
      <p:sp>
        <p:nvSpPr>
          <p:cNvPr id="838660" name="Rectangle 4">
            <a:extLst>
              <a:ext uri="{FF2B5EF4-FFF2-40B4-BE49-F238E27FC236}">
                <a16:creationId xmlns:a16="http://schemas.microsoft.com/office/drawing/2014/main" id="{09EDE582-E801-4677-949C-366F30105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763" y="4078289"/>
            <a:ext cx="1295400" cy="358775"/>
          </a:xfrm>
          <a:prstGeom prst="rect">
            <a:avLst/>
          </a:prstGeom>
          <a:solidFill>
            <a:srgbClr val="CCCCFF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1" name="Rectangle 5">
            <a:extLst>
              <a:ext uri="{FF2B5EF4-FFF2-40B4-BE49-F238E27FC236}">
                <a16:creationId xmlns:a16="http://schemas.microsoft.com/office/drawing/2014/main" id="{8F0F534B-7684-408C-908E-AD29D739E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4078289"/>
            <a:ext cx="3313113" cy="358775"/>
          </a:xfrm>
          <a:prstGeom prst="rect">
            <a:avLst/>
          </a:prstGeom>
          <a:solidFill>
            <a:srgbClr val="CCFFCC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2" name="Line 6">
            <a:extLst>
              <a:ext uri="{FF2B5EF4-FFF2-40B4-BE49-F238E27FC236}">
                <a16:creationId xmlns:a16="http://schemas.microsoft.com/office/drawing/2014/main" id="{EF8BCC05-2DD7-447C-B2DE-A4B34A96C2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9289" y="3860800"/>
            <a:ext cx="576103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3" name="Text Box 7">
            <a:extLst>
              <a:ext uri="{FF2B5EF4-FFF2-40B4-BE49-F238E27FC236}">
                <a16:creationId xmlns:a16="http://schemas.microsoft.com/office/drawing/2014/main" id="{D5D8FF18-046B-452C-9DB0-2B77F0CE2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3" y="3502026"/>
            <a:ext cx="1543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2000" b="0">
                <a:effectLst/>
                <a:latin typeface="+mn-lt"/>
              </a:rPr>
              <a:t>時間</a:t>
            </a:r>
          </a:p>
        </p:txBody>
      </p:sp>
      <p:sp>
        <p:nvSpPr>
          <p:cNvPr id="838664" name="AutoShape 8">
            <a:extLst>
              <a:ext uri="{FF2B5EF4-FFF2-40B4-BE49-F238E27FC236}">
                <a16:creationId xmlns:a16="http://schemas.microsoft.com/office/drawing/2014/main" id="{39E8D7AE-3556-426D-9DF5-0CBC4D3E7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4581525"/>
            <a:ext cx="647700" cy="503238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5" name="Rectangle 9">
            <a:extLst>
              <a:ext uri="{FF2B5EF4-FFF2-40B4-BE49-F238E27FC236}">
                <a16:creationId xmlns:a16="http://schemas.microsoft.com/office/drawing/2014/main" id="{D28F49D5-4DD5-4F94-A1E6-68317A4AF02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03389" y="4618038"/>
            <a:ext cx="3455987" cy="431800"/>
          </a:xfrm>
          <a:prstGeom prst="rect">
            <a:avLst/>
          </a:prstGeom>
          <a:solidFill>
            <a:srgbClr val="00188F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400" b="0">
                <a:solidFill>
                  <a:srgbClr val="FFFFFF"/>
                </a:solidFill>
                <a:effectLst/>
                <a:latin typeface="+mn-lt"/>
              </a:rPr>
              <a:t>データファイルのバックアップ</a:t>
            </a:r>
          </a:p>
        </p:txBody>
      </p:sp>
      <p:sp>
        <p:nvSpPr>
          <p:cNvPr id="838666" name="Freeform 10">
            <a:extLst>
              <a:ext uri="{FF2B5EF4-FFF2-40B4-BE49-F238E27FC236}">
                <a16:creationId xmlns:a16="http://schemas.microsoft.com/office/drawing/2014/main" id="{776DE52F-BFE0-45FB-8EDC-C4FC90DCEB84}"/>
              </a:ext>
            </a:extLst>
          </p:cNvPr>
          <p:cNvSpPr>
            <a:spLocks/>
          </p:cNvSpPr>
          <p:nvPr/>
        </p:nvSpPr>
        <p:spPr bwMode="auto">
          <a:xfrm rot="-5400000">
            <a:off x="6167438" y="3644900"/>
            <a:ext cx="144462" cy="1296988"/>
          </a:xfrm>
          <a:custGeom>
            <a:avLst/>
            <a:gdLst>
              <a:gd name="T0" fmla="*/ 56 w 112"/>
              <a:gd name="T1" fmla="*/ 0 h 768"/>
              <a:gd name="T2" fmla="*/ 8 w 112"/>
              <a:gd name="T3" fmla="*/ 192 h 768"/>
              <a:gd name="T4" fmla="*/ 104 w 112"/>
              <a:gd name="T5" fmla="*/ 432 h 768"/>
              <a:gd name="T6" fmla="*/ 56 w 112"/>
              <a:gd name="T7" fmla="*/ 624 h 768"/>
              <a:gd name="T8" fmla="*/ 56 w 112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768">
                <a:moveTo>
                  <a:pt x="56" y="0"/>
                </a:moveTo>
                <a:cubicBezTo>
                  <a:pt x="28" y="60"/>
                  <a:pt x="0" y="120"/>
                  <a:pt x="8" y="192"/>
                </a:cubicBezTo>
                <a:cubicBezTo>
                  <a:pt x="16" y="264"/>
                  <a:pt x="96" y="360"/>
                  <a:pt x="104" y="432"/>
                </a:cubicBezTo>
                <a:cubicBezTo>
                  <a:pt x="112" y="504"/>
                  <a:pt x="64" y="568"/>
                  <a:pt x="56" y="624"/>
                </a:cubicBezTo>
                <a:cubicBezTo>
                  <a:pt x="48" y="680"/>
                  <a:pt x="52" y="724"/>
                  <a:pt x="56" y="768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7" name="Rectangle 11">
            <a:extLst>
              <a:ext uri="{FF2B5EF4-FFF2-40B4-BE49-F238E27FC236}">
                <a16:creationId xmlns:a16="http://schemas.microsoft.com/office/drawing/2014/main" id="{B2AB7F04-15A4-43B7-BB15-7B0CE09BB2B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104063" y="4068763"/>
            <a:ext cx="3090862" cy="366710"/>
          </a:xfrm>
          <a:prstGeom prst="rect">
            <a:avLst/>
          </a:prstGeom>
          <a:solidFill>
            <a:srgbClr val="007233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400" b="0" dirty="0">
                <a:solidFill>
                  <a:srgbClr val="FFFFFF"/>
                </a:solidFill>
                <a:effectLst/>
                <a:latin typeface="+mn-lt"/>
              </a:rPr>
              <a:t>バックアップ以降の ログファイル</a:t>
            </a:r>
          </a:p>
        </p:txBody>
      </p:sp>
      <p:sp>
        <p:nvSpPr>
          <p:cNvPr id="838668" name="AutoShape 12">
            <a:extLst>
              <a:ext uri="{FF2B5EF4-FFF2-40B4-BE49-F238E27FC236}">
                <a16:creationId xmlns:a16="http://schemas.microsoft.com/office/drawing/2014/main" id="{3FFC2A18-9678-4B9B-8179-5134BA7D7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1" y="3429000"/>
            <a:ext cx="720725" cy="647700"/>
          </a:xfrm>
          <a:prstGeom prst="irregularSeal1">
            <a:avLst/>
          </a:prstGeom>
          <a:gradFill rotWithShape="1">
            <a:gsLst>
              <a:gs pos="0">
                <a:srgbClr val="FF0000">
                  <a:gamma/>
                  <a:shade val="46275"/>
                  <a:invGamma/>
                </a:srgbClr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9" name="AutoShape 13">
            <a:extLst>
              <a:ext uri="{FF2B5EF4-FFF2-40B4-BE49-F238E27FC236}">
                <a16:creationId xmlns:a16="http://schemas.microsoft.com/office/drawing/2014/main" id="{6AEEB461-0C8A-4A03-8AF5-7D85A61EA91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75276" y="5300663"/>
            <a:ext cx="288925" cy="576262"/>
          </a:xfrm>
          <a:prstGeom prst="upArrow">
            <a:avLst>
              <a:gd name="adj1" fmla="val 40667"/>
              <a:gd name="adj2" fmla="val 78016"/>
            </a:avLst>
          </a:prstGeom>
          <a:gradFill rotWithShape="1">
            <a:gsLst>
              <a:gs pos="0">
                <a:srgbClr val="FF99CC"/>
              </a:gs>
              <a:gs pos="100000">
                <a:srgbClr val="FF99C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70" name="Rectangle 14">
            <a:extLst>
              <a:ext uri="{FF2B5EF4-FFF2-40B4-BE49-F238E27FC236}">
                <a16:creationId xmlns:a16="http://schemas.microsoft.com/office/drawing/2014/main" id="{F346F5CE-EE08-4DB7-8583-428FB3C29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6021389"/>
            <a:ext cx="3313113" cy="358775"/>
          </a:xfrm>
          <a:prstGeom prst="rect">
            <a:avLst/>
          </a:prstGeom>
          <a:solidFill>
            <a:srgbClr val="CCFFCC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71" name="Rectangle 15">
            <a:extLst>
              <a:ext uri="{FF2B5EF4-FFF2-40B4-BE49-F238E27FC236}">
                <a16:creationId xmlns:a16="http://schemas.microsoft.com/office/drawing/2014/main" id="{9B94AA52-CDE2-4810-B671-1BF9DAF69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763" y="6022976"/>
            <a:ext cx="1295400" cy="358775"/>
          </a:xfrm>
          <a:prstGeom prst="rect">
            <a:avLst/>
          </a:prstGeom>
          <a:solidFill>
            <a:srgbClr val="CCCCFF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72" name="AutoShape 16">
            <a:extLst>
              <a:ext uri="{FF2B5EF4-FFF2-40B4-BE49-F238E27FC236}">
                <a16:creationId xmlns:a16="http://schemas.microsoft.com/office/drawing/2014/main" id="{76502198-AE78-4950-A223-75FC29126F8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11901" y="4581525"/>
            <a:ext cx="288925" cy="1295400"/>
          </a:xfrm>
          <a:prstGeom prst="upArrow">
            <a:avLst>
              <a:gd name="adj1" fmla="val 32972"/>
              <a:gd name="adj2" fmla="val 74725"/>
            </a:avLst>
          </a:prstGeom>
          <a:gradFill rotWithShape="1">
            <a:gsLst>
              <a:gs pos="0">
                <a:srgbClr val="FF99CC"/>
              </a:gs>
              <a:gs pos="100000">
                <a:srgbClr val="FF99C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73" name="Text Box 17">
            <a:extLst>
              <a:ext uri="{FF2B5EF4-FFF2-40B4-BE49-F238E27FC236}">
                <a16:creationId xmlns:a16="http://schemas.microsoft.com/office/drawing/2014/main" id="{9A151E80-FF9C-402D-B7AE-914F13527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213" y="5233988"/>
            <a:ext cx="29274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ja-JP" altLang="en-US" sz="1800" b="0">
                <a:effectLst/>
                <a:latin typeface="+mn-lt"/>
              </a:rPr>
              <a:t>バックアップファイルを適用する</a:t>
            </a:r>
          </a:p>
          <a:p>
            <a:r>
              <a:rPr kumimoji="1" lang="ja-JP" altLang="en-US" sz="1800" b="0" u="sng">
                <a:solidFill>
                  <a:srgbClr val="FF0000"/>
                </a:solidFill>
                <a:effectLst/>
                <a:latin typeface="+mn-lt"/>
              </a:rPr>
              <a:t>復元</a:t>
            </a:r>
            <a:r>
              <a:rPr kumimoji="1" lang="en-US" altLang="ja-JP" sz="1800" b="0" u="sng">
                <a:solidFill>
                  <a:srgbClr val="FF0000"/>
                </a:solidFill>
                <a:effectLst/>
                <a:latin typeface="+mn-lt"/>
              </a:rPr>
              <a:t>(</a:t>
            </a:r>
            <a:r>
              <a:rPr kumimoji="1" lang="ja-JP" altLang="en-US" sz="1800" b="0" u="sng">
                <a:solidFill>
                  <a:srgbClr val="FF0000"/>
                </a:solidFill>
                <a:effectLst/>
                <a:latin typeface="+mn-lt"/>
              </a:rPr>
              <a:t>リストア</a:t>
            </a:r>
            <a:r>
              <a:rPr kumimoji="1" lang="en-US" altLang="ja-JP" sz="1800" b="0" u="sng">
                <a:solidFill>
                  <a:srgbClr val="FF0000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838674" name="Text Box 18">
            <a:extLst>
              <a:ext uri="{FF2B5EF4-FFF2-40B4-BE49-F238E27FC236}">
                <a16:creationId xmlns:a16="http://schemas.microsoft.com/office/drawing/2014/main" id="{346BC559-EB0E-48F7-869B-E021E868A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63" y="4848226"/>
            <a:ext cx="45402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ja-JP" altLang="en-US" sz="1800" b="0" dirty="0">
                <a:effectLst/>
                <a:latin typeface="+mn-lt"/>
              </a:rPr>
              <a:t>データファイルに書込まれていない</a:t>
            </a:r>
          </a:p>
          <a:p>
            <a:r>
              <a:rPr kumimoji="1" lang="ja-JP" altLang="en-US" sz="1800" b="0" dirty="0">
                <a:effectLst/>
                <a:latin typeface="+mn-lt"/>
              </a:rPr>
              <a:t>トランザクションをロールフォワード・ロールバックする</a:t>
            </a:r>
          </a:p>
          <a:p>
            <a:r>
              <a:rPr kumimoji="1" lang="ja-JP" altLang="en-US" sz="1800" b="0" u="sng" dirty="0">
                <a:solidFill>
                  <a:srgbClr val="FF0000"/>
                </a:solidFill>
                <a:effectLst/>
                <a:latin typeface="+mn-lt"/>
              </a:rPr>
              <a:t>復旧</a:t>
            </a:r>
            <a:r>
              <a:rPr kumimoji="1" lang="en-US" altLang="ja-JP" sz="1800" b="0" u="sng" dirty="0">
                <a:solidFill>
                  <a:srgbClr val="FF0000"/>
                </a:solidFill>
                <a:effectLst/>
                <a:latin typeface="+mn-lt"/>
              </a:rPr>
              <a:t>(</a:t>
            </a:r>
            <a:r>
              <a:rPr kumimoji="1" lang="ja-JP" altLang="en-US" sz="1800" b="0" u="sng" dirty="0">
                <a:solidFill>
                  <a:srgbClr val="FF0000"/>
                </a:solidFill>
                <a:effectLst/>
                <a:latin typeface="+mn-lt"/>
              </a:rPr>
              <a:t>リカバリ</a:t>
            </a:r>
            <a:r>
              <a:rPr kumimoji="1" lang="en-US" altLang="ja-JP" sz="1800" b="0" u="sng" dirty="0">
                <a:solidFill>
                  <a:srgbClr val="FF0000"/>
                </a:solidFill>
                <a:effectLst/>
                <a:latin typeface="+mn-lt"/>
              </a:rPr>
              <a:t>)</a:t>
            </a:r>
          </a:p>
        </p:txBody>
      </p:sp>
    </p:spTree>
  </p:cSld>
  <p:clrMapOvr>
    <a:masterClrMapping/>
  </p:clrMapOvr>
  <p:transition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06" name="Rectangle 2">
            <a:extLst>
              <a:ext uri="{FF2B5EF4-FFF2-40B4-BE49-F238E27FC236}">
                <a16:creationId xmlns:a16="http://schemas.microsoft.com/office/drawing/2014/main" id="{D36F15C7-0163-48EB-8ECA-9ED70F975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188" y="2909889"/>
            <a:ext cx="1643062" cy="98583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3200" b="0">
              <a:effectLst/>
              <a:latin typeface="+mn-lt"/>
            </a:endParaRPr>
          </a:p>
        </p:txBody>
      </p:sp>
      <p:grpSp>
        <p:nvGrpSpPr>
          <p:cNvPr id="840707" name="Group 3">
            <a:extLst>
              <a:ext uri="{FF2B5EF4-FFF2-40B4-BE49-F238E27FC236}">
                <a16:creationId xmlns:a16="http://schemas.microsoft.com/office/drawing/2014/main" id="{F707573E-DE3C-4133-86F2-1E3F031A26BE}"/>
              </a:ext>
            </a:extLst>
          </p:cNvPr>
          <p:cNvGrpSpPr>
            <a:grpSpLocks/>
          </p:cNvGrpSpPr>
          <p:nvPr/>
        </p:nvGrpSpPr>
        <p:grpSpPr bwMode="auto">
          <a:xfrm>
            <a:off x="8316914" y="2625728"/>
            <a:ext cx="1817687" cy="544513"/>
            <a:chOff x="4275" y="1615"/>
            <a:chExt cx="1145" cy="343"/>
          </a:xfrm>
        </p:grpSpPr>
        <p:sp>
          <p:nvSpPr>
            <p:cNvPr id="840708" name="Line 4">
              <a:extLst>
                <a:ext uri="{FF2B5EF4-FFF2-40B4-BE49-F238E27FC236}">
                  <a16:creationId xmlns:a16="http://schemas.microsoft.com/office/drawing/2014/main" id="{6409AFFF-8699-486D-8083-DAEB143768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10" y="1659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09" name="AutoShape 5">
              <a:extLst>
                <a:ext uri="{FF2B5EF4-FFF2-40B4-BE49-F238E27FC236}">
                  <a16:creationId xmlns:a16="http://schemas.microsoft.com/office/drawing/2014/main" id="{48269E93-15B9-4306-A69C-00E8C35D3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615"/>
              <a:ext cx="783" cy="3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200" b="0">
                  <a:effectLst/>
                  <a:latin typeface="+mn-lt"/>
                </a:rPr>
                <a:t>バックアップ開始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MinLSN</a:t>
              </a:r>
            </a:p>
          </p:txBody>
        </p:sp>
      </p:grpSp>
      <p:grpSp>
        <p:nvGrpSpPr>
          <p:cNvPr id="840710" name="Group 6">
            <a:extLst>
              <a:ext uri="{FF2B5EF4-FFF2-40B4-BE49-F238E27FC236}">
                <a16:creationId xmlns:a16="http://schemas.microsoft.com/office/drawing/2014/main" id="{7E78BC96-3AC3-44AE-9BC8-8BDA4B22133A}"/>
              </a:ext>
            </a:extLst>
          </p:cNvPr>
          <p:cNvGrpSpPr>
            <a:grpSpLocks/>
          </p:cNvGrpSpPr>
          <p:nvPr/>
        </p:nvGrpSpPr>
        <p:grpSpPr bwMode="auto">
          <a:xfrm>
            <a:off x="8301038" y="3611567"/>
            <a:ext cx="1833562" cy="544513"/>
            <a:chOff x="4265" y="2236"/>
            <a:chExt cx="1155" cy="343"/>
          </a:xfrm>
        </p:grpSpPr>
        <p:sp>
          <p:nvSpPr>
            <p:cNvPr id="840711" name="Line 7">
              <a:extLst>
                <a:ext uri="{FF2B5EF4-FFF2-40B4-BE49-F238E27FC236}">
                  <a16:creationId xmlns:a16="http://schemas.microsoft.com/office/drawing/2014/main" id="{9D96A875-C6D9-4218-9810-29A022BD26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00" y="2280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12" name="AutoShape 8">
              <a:extLst>
                <a:ext uri="{FF2B5EF4-FFF2-40B4-BE49-F238E27FC236}">
                  <a16:creationId xmlns:a16="http://schemas.microsoft.com/office/drawing/2014/main" id="{20E8157F-E3B3-46DA-98F0-C55F04FC4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2236"/>
              <a:ext cx="783" cy="3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200" b="0">
                  <a:effectLst/>
                  <a:latin typeface="+mn-lt"/>
                </a:rPr>
                <a:t>バックアップ終了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MinLSN</a:t>
              </a:r>
            </a:p>
          </p:txBody>
        </p:sp>
      </p:grpSp>
      <p:sp>
        <p:nvSpPr>
          <p:cNvPr id="840713" name="Rectangle 9">
            <a:extLst>
              <a:ext uri="{FF2B5EF4-FFF2-40B4-BE49-F238E27FC236}">
                <a16:creationId xmlns:a16="http://schemas.microsoft.com/office/drawing/2014/main" id="{FA9402F0-23E4-44FC-9602-84F9171C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ja-JP">
                <a:ea typeface="ＭＳ Ｐゴシック" panose="020B0600070205080204" pitchFamily="50" charset="-128"/>
              </a:rPr>
              <a:t>フルバックアップ</a:t>
            </a:r>
          </a:p>
        </p:txBody>
      </p:sp>
      <p:sp>
        <p:nvSpPr>
          <p:cNvPr id="840714" name="Rectangle 10">
            <a:extLst>
              <a:ext uri="{FF2B5EF4-FFF2-40B4-BE49-F238E27FC236}">
                <a16:creationId xmlns:a16="http://schemas.microsoft.com/office/drawing/2014/main" id="{1507A16D-6FB3-4054-B6F1-B4505FB53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5" y="2049463"/>
            <a:ext cx="1644650" cy="283051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ja-JP" altLang="en-US" sz="3600" b="0">
              <a:effectLst/>
              <a:latin typeface="+mn-lt"/>
            </a:endParaRPr>
          </a:p>
        </p:txBody>
      </p:sp>
      <p:grpSp>
        <p:nvGrpSpPr>
          <p:cNvPr id="840715" name="Group 11">
            <a:extLst>
              <a:ext uri="{FF2B5EF4-FFF2-40B4-BE49-F238E27FC236}">
                <a16:creationId xmlns:a16="http://schemas.microsoft.com/office/drawing/2014/main" id="{07041F2C-FCD5-4A58-8736-32FDCB58BBA1}"/>
              </a:ext>
            </a:extLst>
          </p:cNvPr>
          <p:cNvGrpSpPr>
            <a:grpSpLocks/>
          </p:cNvGrpSpPr>
          <p:nvPr/>
        </p:nvGrpSpPr>
        <p:grpSpPr bwMode="auto">
          <a:xfrm>
            <a:off x="5651501" y="5680075"/>
            <a:ext cx="1000125" cy="554038"/>
            <a:chOff x="3456" y="1728"/>
            <a:chExt cx="672" cy="432"/>
          </a:xfrm>
        </p:grpSpPr>
        <p:sp>
          <p:nvSpPr>
            <p:cNvPr id="840716" name="Rectangle 12">
              <a:extLst>
                <a:ext uri="{FF2B5EF4-FFF2-40B4-BE49-F238E27FC236}">
                  <a16:creationId xmlns:a16="http://schemas.microsoft.com/office/drawing/2014/main" id="{6C5F6EA8-8CFB-4DFE-B3D3-808DA7D69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28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PerspectiveBottomLeft"/>
              <a:lightRig rig="legacyFlat3" dir="t"/>
            </a:scene3d>
            <a:sp3d extrusionH="2905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grpSp>
          <p:nvGrpSpPr>
            <p:cNvPr id="840717" name="Group 13">
              <a:extLst>
                <a:ext uri="{FF2B5EF4-FFF2-40B4-BE49-F238E27FC236}">
                  <a16:creationId xmlns:a16="http://schemas.microsoft.com/office/drawing/2014/main" id="{6CDBE849-23CF-412C-BAA0-D06C3016F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848"/>
              <a:ext cx="192" cy="192"/>
              <a:chOff x="3792" y="2736"/>
              <a:chExt cx="192" cy="192"/>
            </a:xfrm>
          </p:grpSpPr>
          <p:sp>
            <p:nvSpPr>
              <p:cNvPr id="840718" name="Oval 14">
                <a:extLst>
                  <a:ext uri="{FF2B5EF4-FFF2-40B4-BE49-F238E27FC236}">
                    <a16:creationId xmlns:a16="http://schemas.microsoft.com/office/drawing/2014/main" id="{88C1CCF6-AAC3-498E-94AB-EE395A80F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73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40719" name="Oval 15">
                <a:extLst>
                  <a:ext uri="{FF2B5EF4-FFF2-40B4-BE49-F238E27FC236}">
                    <a16:creationId xmlns:a16="http://schemas.microsoft.com/office/drawing/2014/main" id="{2766D6A0-893A-4FF2-A5CF-62D9FC437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6" y="276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</p:grpSp>
        <p:sp>
          <p:nvSpPr>
            <p:cNvPr id="840720" name="Oval 16">
              <a:extLst>
                <a:ext uri="{FF2B5EF4-FFF2-40B4-BE49-F238E27FC236}">
                  <a16:creationId xmlns:a16="http://schemas.microsoft.com/office/drawing/2014/main" id="{268D0911-980B-46C1-A22C-17612BC15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21" name="Oval 17">
              <a:extLst>
                <a:ext uri="{FF2B5EF4-FFF2-40B4-BE49-F238E27FC236}">
                  <a16:creationId xmlns:a16="http://schemas.microsoft.com/office/drawing/2014/main" id="{E5041F44-FEF2-427C-A7DC-BAA7B02F3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1848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22" name="Oval 18">
              <a:extLst>
                <a:ext uri="{FF2B5EF4-FFF2-40B4-BE49-F238E27FC236}">
                  <a16:creationId xmlns:a16="http://schemas.microsoft.com/office/drawing/2014/main" id="{FE5D77F1-8623-4259-A3D1-D083DBBBA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872"/>
              <a:ext cx="144" cy="14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23" name="Oval 19">
              <a:extLst>
                <a:ext uri="{FF2B5EF4-FFF2-40B4-BE49-F238E27FC236}">
                  <a16:creationId xmlns:a16="http://schemas.microsoft.com/office/drawing/2014/main" id="{EA8DAB0A-7FB6-4180-827C-A38825BCD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24" name="Oval 20">
              <a:extLst>
                <a:ext uri="{FF2B5EF4-FFF2-40B4-BE49-F238E27FC236}">
                  <a16:creationId xmlns:a16="http://schemas.microsoft.com/office/drawing/2014/main" id="{C0EE573D-25DA-4D11-8406-930B158F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0725" name="Text Box 21">
            <a:extLst>
              <a:ext uri="{FF2B5EF4-FFF2-40B4-BE49-F238E27FC236}">
                <a16:creationId xmlns:a16="http://schemas.microsoft.com/office/drawing/2014/main" id="{BDEBC639-034D-4C42-9B5D-25CFDA1C1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188" y="1433514"/>
            <a:ext cx="2101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データファイル</a:t>
            </a:r>
          </a:p>
        </p:txBody>
      </p:sp>
      <p:sp>
        <p:nvSpPr>
          <p:cNvPr id="840726" name="Freeform 22">
            <a:extLst>
              <a:ext uri="{FF2B5EF4-FFF2-40B4-BE49-F238E27FC236}">
                <a16:creationId xmlns:a16="http://schemas.microsoft.com/office/drawing/2014/main" id="{D902F3C2-5E26-40F3-923A-237B398F2F1C}"/>
              </a:ext>
            </a:extLst>
          </p:cNvPr>
          <p:cNvSpPr>
            <a:spLocks/>
          </p:cNvSpPr>
          <p:nvPr/>
        </p:nvSpPr>
        <p:spPr bwMode="auto">
          <a:xfrm>
            <a:off x="4567239" y="2049463"/>
            <a:ext cx="225425" cy="2830512"/>
          </a:xfrm>
          <a:custGeom>
            <a:avLst/>
            <a:gdLst>
              <a:gd name="T0" fmla="*/ 152 w 272"/>
              <a:gd name="T1" fmla="*/ 0 h 2208"/>
              <a:gd name="T2" fmla="*/ 248 w 272"/>
              <a:gd name="T3" fmla="*/ 432 h 2208"/>
              <a:gd name="T4" fmla="*/ 8 w 272"/>
              <a:gd name="T5" fmla="*/ 1152 h 2208"/>
              <a:gd name="T6" fmla="*/ 200 w 272"/>
              <a:gd name="T7" fmla="*/ 1776 h 2208"/>
              <a:gd name="T8" fmla="*/ 104 w 272"/>
              <a:gd name="T9" fmla="*/ 2064 h 2208"/>
              <a:gd name="T10" fmla="*/ 104 w 272"/>
              <a:gd name="T11" fmla="*/ 2208 h 2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2" h="2208">
                <a:moveTo>
                  <a:pt x="152" y="0"/>
                </a:moveTo>
                <a:cubicBezTo>
                  <a:pt x="212" y="120"/>
                  <a:pt x="272" y="240"/>
                  <a:pt x="248" y="432"/>
                </a:cubicBezTo>
                <a:cubicBezTo>
                  <a:pt x="224" y="624"/>
                  <a:pt x="16" y="928"/>
                  <a:pt x="8" y="1152"/>
                </a:cubicBezTo>
                <a:cubicBezTo>
                  <a:pt x="0" y="1376"/>
                  <a:pt x="184" y="1624"/>
                  <a:pt x="200" y="1776"/>
                </a:cubicBezTo>
                <a:cubicBezTo>
                  <a:pt x="216" y="1928"/>
                  <a:pt x="120" y="1992"/>
                  <a:pt x="104" y="2064"/>
                </a:cubicBezTo>
                <a:cubicBezTo>
                  <a:pt x="88" y="2136"/>
                  <a:pt x="96" y="2172"/>
                  <a:pt x="104" y="2208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0727" name="AutoShape 23">
            <a:extLst>
              <a:ext uri="{FF2B5EF4-FFF2-40B4-BE49-F238E27FC236}">
                <a16:creationId xmlns:a16="http://schemas.microsoft.com/office/drawing/2014/main" id="{EE6DF688-F4B0-46A0-82CE-30E2BB992FB7}"/>
              </a:ext>
            </a:extLst>
          </p:cNvPr>
          <p:cNvSpPr>
            <a:spLocks/>
          </p:cNvSpPr>
          <p:nvPr/>
        </p:nvSpPr>
        <p:spPr bwMode="auto">
          <a:xfrm flipH="1">
            <a:off x="6865938" y="2909889"/>
            <a:ext cx="214312" cy="985837"/>
          </a:xfrm>
          <a:prstGeom prst="rightBrace">
            <a:avLst>
              <a:gd name="adj1" fmla="val 38333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0728" name="Rectangle 24">
            <a:extLst>
              <a:ext uri="{FF2B5EF4-FFF2-40B4-BE49-F238E27FC236}">
                <a16:creationId xmlns:a16="http://schemas.microsoft.com/office/drawing/2014/main" id="{C2DE9F21-6296-4F2A-BC61-24528E06B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188" y="2049463"/>
            <a:ext cx="1643062" cy="2830512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ja-JP" altLang="en-US" sz="3200" b="0">
              <a:effectLst/>
              <a:latin typeface="+mn-lt"/>
            </a:endParaRPr>
          </a:p>
        </p:txBody>
      </p:sp>
      <p:sp>
        <p:nvSpPr>
          <p:cNvPr id="840729" name="Freeform 25">
            <a:extLst>
              <a:ext uri="{FF2B5EF4-FFF2-40B4-BE49-F238E27FC236}">
                <a16:creationId xmlns:a16="http://schemas.microsoft.com/office/drawing/2014/main" id="{62D53B37-D62D-4746-B9E2-48B99CBC8CF7}"/>
              </a:ext>
            </a:extLst>
          </p:cNvPr>
          <p:cNvSpPr>
            <a:spLocks/>
          </p:cNvSpPr>
          <p:nvPr/>
        </p:nvSpPr>
        <p:spPr bwMode="auto">
          <a:xfrm>
            <a:off x="7366000" y="2909889"/>
            <a:ext cx="166688" cy="985837"/>
          </a:xfrm>
          <a:custGeom>
            <a:avLst/>
            <a:gdLst>
              <a:gd name="T0" fmla="*/ 56 w 112"/>
              <a:gd name="T1" fmla="*/ 0 h 768"/>
              <a:gd name="T2" fmla="*/ 8 w 112"/>
              <a:gd name="T3" fmla="*/ 192 h 768"/>
              <a:gd name="T4" fmla="*/ 104 w 112"/>
              <a:gd name="T5" fmla="*/ 432 h 768"/>
              <a:gd name="T6" fmla="*/ 56 w 112"/>
              <a:gd name="T7" fmla="*/ 624 h 768"/>
              <a:gd name="T8" fmla="*/ 56 w 112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768">
                <a:moveTo>
                  <a:pt x="56" y="0"/>
                </a:moveTo>
                <a:cubicBezTo>
                  <a:pt x="28" y="60"/>
                  <a:pt x="0" y="120"/>
                  <a:pt x="8" y="192"/>
                </a:cubicBezTo>
                <a:cubicBezTo>
                  <a:pt x="16" y="264"/>
                  <a:pt x="96" y="360"/>
                  <a:pt x="104" y="432"/>
                </a:cubicBezTo>
                <a:cubicBezTo>
                  <a:pt x="112" y="504"/>
                  <a:pt x="64" y="568"/>
                  <a:pt x="56" y="624"/>
                </a:cubicBezTo>
                <a:cubicBezTo>
                  <a:pt x="48" y="680"/>
                  <a:pt x="52" y="724"/>
                  <a:pt x="56" y="768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0730" name="Text Box 26">
            <a:extLst>
              <a:ext uri="{FF2B5EF4-FFF2-40B4-BE49-F238E27FC236}">
                <a16:creationId xmlns:a16="http://schemas.microsoft.com/office/drawing/2014/main" id="{4A563CF8-E460-46DE-8B7C-486E0C3F9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414" y="1416051"/>
            <a:ext cx="3729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トランザクションログ</a:t>
            </a:r>
          </a:p>
        </p:txBody>
      </p:sp>
      <p:sp>
        <p:nvSpPr>
          <p:cNvPr id="840731" name="Text Box 27">
            <a:extLst>
              <a:ext uri="{FF2B5EF4-FFF2-40B4-BE49-F238E27FC236}">
                <a16:creationId xmlns:a16="http://schemas.microsoft.com/office/drawing/2014/main" id="{51ED867F-6523-4008-9651-9A351B54A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846" y="5275263"/>
            <a:ext cx="12410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1800" b="0">
                <a:solidFill>
                  <a:schemeClr val="bg2"/>
                </a:solidFill>
                <a:effectLst/>
                <a:latin typeface="+mn-lt"/>
              </a:rPr>
              <a:t>バックアップ</a:t>
            </a:r>
          </a:p>
        </p:txBody>
      </p:sp>
      <p:sp>
        <p:nvSpPr>
          <p:cNvPr id="840732" name="Rectangle 28">
            <a:extLst>
              <a:ext uri="{FF2B5EF4-FFF2-40B4-BE49-F238E27FC236}">
                <a16:creationId xmlns:a16="http://schemas.microsoft.com/office/drawing/2014/main" id="{19A8482A-C653-4DD7-98CD-BC128FA72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664" y="1925639"/>
            <a:ext cx="2073275" cy="3138487"/>
          </a:xfrm>
          <a:prstGeom prst="rect">
            <a:avLst/>
          </a:prstGeom>
          <a:noFill/>
          <a:ln w="76200">
            <a:solidFill>
              <a:srgbClr val="FF0066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0733" name="Freeform 29">
            <a:extLst>
              <a:ext uri="{FF2B5EF4-FFF2-40B4-BE49-F238E27FC236}">
                <a16:creationId xmlns:a16="http://schemas.microsoft.com/office/drawing/2014/main" id="{22C353D6-809F-481A-957B-351A3C9EC8FF}"/>
              </a:ext>
            </a:extLst>
          </p:cNvPr>
          <p:cNvSpPr>
            <a:spLocks/>
          </p:cNvSpPr>
          <p:nvPr/>
        </p:nvSpPr>
        <p:spPr bwMode="auto">
          <a:xfrm>
            <a:off x="6651625" y="4141788"/>
            <a:ext cx="833438" cy="1784350"/>
          </a:xfrm>
          <a:custGeom>
            <a:avLst/>
            <a:gdLst>
              <a:gd name="T0" fmla="*/ 528 w 528"/>
              <a:gd name="T1" fmla="*/ 0 h 1296"/>
              <a:gd name="T2" fmla="*/ 528 w 528"/>
              <a:gd name="T3" fmla="*/ 1296 h 1296"/>
              <a:gd name="T4" fmla="*/ 0 w 528"/>
              <a:gd name="T5" fmla="*/ 1296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8" h="1296">
                <a:moveTo>
                  <a:pt x="528" y="0"/>
                </a:moveTo>
                <a:lnTo>
                  <a:pt x="528" y="1296"/>
                </a:lnTo>
                <a:lnTo>
                  <a:pt x="0" y="1296"/>
                </a:lnTo>
              </a:path>
            </a:pathLst>
          </a:custGeom>
          <a:noFill/>
          <a:ln w="76200" cap="flat" cmpd="sng">
            <a:solidFill>
              <a:srgbClr val="FF00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0734" name="Group 30">
            <a:extLst>
              <a:ext uri="{FF2B5EF4-FFF2-40B4-BE49-F238E27FC236}">
                <a16:creationId xmlns:a16="http://schemas.microsoft.com/office/drawing/2014/main" id="{C49CD0F7-ED66-4F5B-BE84-44DEAEE4C627}"/>
              </a:ext>
            </a:extLst>
          </p:cNvPr>
          <p:cNvGrpSpPr>
            <a:grpSpLocks/>
          </p:cNvGrpSpPr>
          <p:nvPr/>
        </p:nvGrpSpPr>
        <p:grpSpPr bwMode="auto">
          <a:xfrm>
            <a:off x="2241550" y="1746253"/>
            <a:ext cx="1622425" cy="544513"/>
            <a:chOff x="497" y="1061"/>
            <a:chExt cx="1022" cy="343"/>
          </a:xfrm>
        </p:grpSpPr>
        <p:sp>
          <p:nvSpPr>
            <p:cNvPr id="840735" name="Line 31">
              <a:extLst>
                <a:ext uri="{FF2B5EF4-FFF2-40B4-BE49-F238E27FC236}">
                  <a16:creationId xmlns:a16="http://schemas.microsoft.com/office/drawing/2014/main" id="{46C43C9A-BEA4-42A1-B638-1A55A6D41C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84" y="1117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36" name="AutoShape 32">
              <a:extLst>
                <a:ext uri="{FF2B5EF4-FFF2-40B4-BE49-F238E27FC236}">
                  <a16:creationId xmlns:a16="http://schemas.microsoft.com/office/drawing/2014/main" id="{09A0948D-5725-417C-A144-BDA00BBF6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" y="1061"/>
              <a:ext cx="783" cy="3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200" b="0">
                  <a:effectLst/>
                  <a:latin typeface="+mn-lt"/>
                </a:rPr>
                <a:t>バックアップ開始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1</a:t>
              </a:r>
              <a:r>
                <a:rPr kumimoji="1" lang="ja-JP" altLang="en-US" sz="1400" b="0">
                  <a:effectLst/>
                  <a:latin typeface="+mn-lt"/>
                </a:rPr>
                <a:t>：</a:t>
              </a:r>
              <a:r>
                <a:rPr kumimoji="1" lang="en-US" altLang="ja-JP" sz="1400" b="0">
                  <a:effectLst/>
                  <a:latin typeface="+mn-lt"/>
                </a:rPr>
                <a:t>00</a:t>
              </a:r>
            </a:p>
          </p:txBody>
        </p:sp>
      </p:grpSp>
      <p:grpSp>
        <p:nvGrpSpPr>
          <p:cNvPr id="840737" name="Group 33">
            <a:extLst>
              <a:ext uri="{FF2B5EF4-FFF2-40B4-BE49-F238E27FC236}">
                <a16:creationId xmlns:a16="http://schemas.microsoft.com/office/drawing/2014/main" id="{0149D9A2-E905-442C-8667-A025B4DC3BB1}"/>
              </a:ext>
            </a:extLst>
          </p:cNvPr>
          <p:cNvGrpSpPr>
            <a:grpSpLocks/>
          </p:cNvGrpSpPr>
          <p:nvPr/>
        </p:nvGrpSpPr>
        <p:grpSpPr bwMode="auto">
          <a:xfrm>
            <a:off x="2239963" y="4533905"/>
            <a:ext cx="1624012" cy="544513"/>
            <a:chOff x="496" y="2817"/>
            <a:chExt cx="1023" cy="343"/>
          </a:xfrm>
        </p:grpSpPr>
        <p:sp>
          <p:nvSpPr>
            <p:cNvPr id="840738" name="Line 34">
              <a:extLst>
                <a:ext uri="{FF2B5EF4-FFF2-40B4-BE49-F238E27FC236}">
                  <a16:creationId xmlns:a16="http://schemas.microsoft.com/office/drawing/2014/main" id="{7FAFD40A-0707-4715-938A-E8C09B3B4C8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84" y="2890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39" name="AutoShape 35">
              <a:extLst>
                <a:ext uri="{FF2B5EF4-FFF2-40B4-BE49-F238E27FC236}">
                  <a16:creationId xmlns:a16="http://schemas.microsoft.com/office/drawing/2014/main" id="{08BBB852-F360-4608-8796-95DB0324B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" y="2817"/>
              <a:ext cx="783" cy="3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200" b="0">
                  <a:effectLst/>
                  <a:latin typeface="+mn-lt"/>
                </a:rPr>
                <a:t>バックアップ終了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2</a:t>
              </a:r>
              <a:r>
                <a:rPr kumimoji="1" lang="ja-JP" altLang="en-US" sz="1400" b="0">
                  <a:effectLst/>
                  <a:latin typeface="+mn-lt"/>
                </a:rPr>
                <a:t>：</a:t>
              </a:r>
              <a:r>
                <a:rPr kumimoji="1" lang="en-US" altLang="ja-JP" sz="1400" b="0">
                  <a:effectLst/>
                  <a:latin typeface="+mn-lt"/>
                </a:rPr>
                <a:t>00</a:t>
              </a:r>
            </a:p>
          </p:txBody>
        </p:sp>
      </p:grpSp>
      <p:sp>
        <p:nvSpPr>
          <p:cNvPr id="840740" name="Freeform 36">
            <a:extLst>
              <a:ext uri="{FF2B5EF4-FFF2-40B4-BE49-F238E27FC236}">
                <a16:creationId xmlns:a16="http://schemas.microsoft.com/office/drawing/2014/main" id="{3C4058E7-57E0-483C-9FBD-E3DB05E7D56C}"/>
              </a:ext>
            </a:extLst>
          </p:cNvPr>
          <p:cNvSpPr>
            <a:spLocks/>
          </p:cNvSpPr>
          <p:nvPr/>
        </p:nvSpPr>
        <p:spPr bwMode="auto">
          <a:xfrm>
            <a:off x="4786314" y="4914901"/>
            <a:ext cx="930275" cy="862013"/>
          </a:xfrm>
          <a:custGeom>
            <a:avLst/>
            <a:gdLst>
              <a:gd name="T0" fmla="*/ 0 w 720"/>
              <a:gd name="T1" fmla="*/ 0 h 624"/>
              <a:gd name="T2" fmla="*/ 0 w 720"/>
              <a:gd name="T3" fmla="*/ 624 h 624"/>
              <a:gd name="T4" fmla="*/ 720 w 720"/>
              <a:gd name="T5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0" h="624">
                <a:moveTo>
                  <a:pt x="0" y="0"/>
                </a:moveTo>
                <a:lnTo>
                  <a:pt x="0" y="624"/>
                </a:lnTo>
                <a:lnTo>
                  <a:pt x="720" y="624"/>
                </a:lnTo>
              </a:path>
            </a:pathLst>
          </a:custGeom>
          <a:noFill/>
          <a:ln w="76200" cap="flat" cmpd="sng">
            <a:solidFill>
              <a:srgbClr val="FF00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0741" name="Group 37">
            <a:extLst>
              <a:ext uri="{FF2B5EF4-FFF2-40B4-BE49-F238E27FC236}">
                <a16:creationId xmlns:a16="http://schemas.microsoft.com/office/drawing/2014/main" id="{487219F5-94F2-4E34-8FA0-A03984784068}"/>
              </a:ext>
            </a:extLst>
          </p:cNvPr>
          <p:cNvGrpSpPr>
            <a:grpSpLocks/>
          </p:cNvGrpSpPr>
          <p:nvPr/>
        </p:nvGrpSpPr>
        <p:grpSpPr bwMode="auto">
          <a:xfrm>
            <a:off x="6437314" y="2725738"/>
            <a:ext cx="2058987" cy="1416050"/>
            <a:chOff x="3140" y="1678"/>
            <a:chExt cx="1297" cy="892"/>
          </a:xfrm>
        </p:grpSpPr>
        <p:sp>
          <p:nvSpPr>
            <p:cNvPr id="840742" name="Rectangle 38">
              <a:extLst>
                <a:ext uri="{FF2B5EF4-FFF2-40B4-BE49-F238E27FC236}">
                  <a16:creationId xmlns:a16="http://schemas.microsoft.com/office/drawing/2014/main" id="{B7FB850E-8E13-4B43-B724-55C2D6FA9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0" y="1678"/>
              <a:ext cx="1297" cy="892"/>
            </a:xfrm>
            <a:prstGeom prst="rect">
              <a:avLst/>
            </a:prstGeom>
            <a:noFill/>
            <a:ln w="76200">
              <a:solidFill>
                <a:srgbClr val="FF0066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43" name="Line 39">
              <a:extLst>
                <a:ext uri="{FF2B5EF4-FFF2-40B4-BE49-F238E27FC236}">
                  <a16:creationId xmlns:a16="http://schemas.microsoft.com/office/drawing/2014/main" id="{9364F40B-8060-4069-BC20-7FBE95001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800"/>
              <a:ext cx="105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44" name="Line 40">
              <a:extLst>
                <a:ext uri="{FF2B5EF4-FFF2-40B4-BE49-F238E27FC236}">
                  <a16:creationId xmlns:a16="http://schemas.microsoft.com/office/drawing/2014/main" id="{E9F0DF72-7ECA-40E1-980E-4B1DC39A3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406"/>
              <a:ext cx="105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0745" name="Text Box 41">
            <a:extLst>
              <a:ext uri="{FF2B5EF4-FFF2-40B4-BE49-F238E27FC236}">
                <a16:creationId xmlns:a16="http://schemas.microsoft.com/office/drawing/2014/main" id="{E255CEB9-6713-4FE6-A878-985419D26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4" y="944563"/>
            <a:ext cx="307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kumimoji="1" lang="ja-JP" altLang="en-US" sz="1800" b="0">
              <a:effectLst/>
              <a:latin typeface="+mn-lt"/>
            </a:endParaRPr>
          </a:p>
        </p:txBody>
      </p:sp>
      <p:sp>
        <p:nvSpPr>
          <p:cNvPr id="840746" name="Rectangle 42">
            <a:extLst>
              <a:ext uri="{FF2B5EF4-FFF2-40B4-BE49-F238E27FC236}">
                <a16:creationId xmlns:a16="http://schemas.microsoft.com/office/drawing/2014/main" id="{8BE9F2AD-51F3-43A1-8C50-089D6A2816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03389" y="1011238"/>
            <a:ext cx="9636124" cy="431800"/>
          </a:xfrm>
          <a:prstGeom prst="rect">
            <a:avLst/>
          </a:prstGeom>
          <a:solidFill>
            <a:srgbClr val="0072C6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2000" b="0">
                <a:solidFill>
                  <a:srgbClr val="FFFFFF"/>
                </a:solidFill>
                <a:effectLst/>
                <a:latin typeface="+mn-lt"/>
              </a:rPr>
              <a:t>全ての基本となるバックアップ</a:t>
            </a:r>
          </a:p>
        </p:txBody>
      </p:sp>
      <p:sp>
        <p:nvSpPr>
          <p:cNvPr id="840747" name="Text Box 43">
            <a:extLst>
              <a:ext uri="{FF2B5EF4-FFF2-40B4-BE49-F238E27FC236}">
                <a16:creationId xmlns:a16="http://schemas.microsoft.com/office/drawing/2014/main" id="{431AEA57-F41F-48EF-81D1-75E411E1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301" y="5486400"/>
            <a:ext cx="228299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ja-JP" altLang="en-US" sz="1800" b="0" dirty="0">
                <a:solidFill>
                  <a:srgbClr val="000000"/>
                </a:solidFill>
                <a:effectLst/>
                <a:latin typeface="+mn-lt"/>
              </a:rPr>
              <a:t>データの入っている</a:t>
            </a:r>
          </a:p>
          <a:p>
            <a:pPr eaLnBrk="0" hangingPunct="0"/>
            <a:r>
              <a:rPr kumimoji="1" lang="ja-JP" altLang="en-US" sz="1800" b="0" dirty="0">
                <a:solidFill>
                  <a:srgbClr val="000000"/>
                </a:solidFill>
                <a:effectLst/>
                <a:latin typeface="+mn-lt"/>
              </a:rPr>
              <a:t>領域のみをバックアップ</a:t>
            </a:r>
          </a:p>
          <a:p>
            <a:pPr eaLnBrk="0" hangingPunct="0"/>
            <a:r>
              <a:rPr kumimoji="1" lang="ja-JP" altLang="en-US" sz="1800" b="0" dirty="0">
                <a:solidFill>
                  <a:srgbClr val="000000"/>
                </a:solidFill>
                <a:effectLst/>
                <a:latin typeface="+mn-lt"/>
              </a:rPr>
              <a:t>する</a:t>
            </a:r>
            <a:endParaRPr lang="ja-JP" altLang="en-US" sz="1800" b="0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840748" name="Rectangle 44">
            <a:extLst>
              <a:ext uri="{FF2B5EF4-FFF2-40B4-BE49-F238E27FC236}">
                <a16:creationId xmlns:a16="http://schemas.microsoft.com/office/drawing/2014/main" id="{CFC1EBAA-C18C-4D95-9D45-ED9B4D260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438" y="5087938"/>
            <a:ext cx="31035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ja-JP" altLang="en-US" sz="1800" b="0">
                <a:solidFill>
                  <a:srgbClr val="000000"/>
                </a:solidFill>
                <a:effectLst/>
                <a:latin typeface="+mn-lt"/>
              </a:rPr>
              <a:t>オンラインバックアップ中の</a:t>
            </a:r>
          </a:p>
          <a:p>
            <a:pPr eaLnBrk="0" hangingPunct="0"/>
            <a:r>
              <a:rPr kumimoji="1" lang="ja-JP" altLang="en-US" sz="1800" b="0">
                <a:solidFill>
                  <a:srgbClr val="000000"/>
                </a:solidFill>
                <a:effectLst/>
                <a:latin typeface="+mn-lt"/>
              </a:rPr>
              <a:t>トランザクションログ</a:t>
            </a:r>
          </a:p>
        </p:txBody>
      </p:sp>
      <p:grpSp>
        <p:nvGrpSpPr>
          <p:cNvPr id="840749" name="Group 45">
            <a:extLst>
              <a:ext uri="{FF2B5EF4-FFF2-40B4-BE49-F238E27FC236}">
                <a16:creationId xmlns:a16="http://schemas.microsoft.com/office/drawing/2014/main" id="{C523D0F6-2532-42F2-8E94-6DB3BD6386E3}"/>
              </a:ext>
            </a:extLst>
          </p:cNvPr>
          <p:cNvGrpSpPr>
            <a:grpSpLocks/>
          </p:cNvGrpSpPr>
          <p:nvPr/>
        </p:nvGrpSpPr>
        <p:grpSpPr bwMode="auto">
          <a:xfrm>
            <a:off x="7642226" y="5776914"/>
            <a:ext cx="2817813" cy="892175"/>
            <a:chOff x="3854" y="3720"/>
            <a:chExt cx="1775" cy="562"/>
          </a:xfrm>
        </p:grpSpPr>
        <p:sp>
          <p:nvSpPr>
            <p:cNvPr id="840750" name="AutoShape 46">
              <a:extLst>
                <a:ext uri="{FF2B5EF4-FFF2-40B4-BE49-F238E27FC236}">
                  <a16:creationId xmlns:a16="http://schemas.microsoft.com/office/drawing/2014/main" id="{0BE0EF29-9F64-4CF9-8A1A-89CB0BDD0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3" y="3720"/>
              <a:ext cx="264" cy="179"/>
            </a:xfrm>
            <a:prstGeom prst="downArrow">
              <a:avLst>
                <a:gd name="adj1" fmla="val 43185"/>
                <a:gd name="adj2" fmla="val 35755"/>
              </a:avLst>
            </a:prstGeom>
            <a:solidFill>
              <a:srgbClr val="FF99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solidFill>
                  <a:srgbClr val="000000"/>
                </a:solidFill>
                <a:effectLst/>
                <a:latin typeface="+mn-lt"/>
              </a:endParaRPr>
            </a:p>
          </p:txBody>
        </p:sp>
        <p:sp>
          <p:nvSpPr>
            <p:cNvPr id="840751" name="Rectangle 47">
              <a:extLst>
                <a:ext uri="{FF2B5EF4-FFF2-40B4-BE49-F238E27FC236}">
                  <a16:creationId xmlns:a16="http://schemas.microsoft.com/office/drawing/2014/main" id="{4A3941DF-77C6-4341-8C5E-E725811D6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" y="3878"/>
              <a:ext cx="1775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1" lang="ja-JP" altLang="en-US" sz="1800" b="0">
                  <a:solidFill>
                    <a:srgbClr val="000000"/>
                  </a:solidFill>
                  <a:effectLst/>
                  <a:latin typeface="+mn-lt"/>
                </a:rPr>
                <a:t>バックアップ終了時点の</a:t>
              </a:r>
            </a:p>
            <a:p>
              <a:pPr eaLnBrk="0" hangingPunct="0"/>
              <a:r>
                <a:rPr kumimoji="1" lang="ja-JP" altLang="en-US" sz="1800" b="0">
                  <a:solidFill>
                    <a:srgbClr val="000000"/>
                  </a:solidFill>
                  <a:effectLst/>
                  <a:latin typeface="+mn-lt"/>
                </a:rPr>
                <a:t>状態を再現できる</a:t>
              </a:r>
            </a:p>
          </p:txBody>
        </p:sp>
      </p:grpSp>
    </p:spTree>
  </p:cSld>
  <p:clrMapOvr>
    <a:masterClrMapping/>
  </p:clrMapOvr>
  <p:transition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>
            <a:extLst>
              <a:ext uri="{FF2B5EF4-FFF2-40B4-BE49-F238E27FC236}">
                <a16:creationId xmlns:a16="http://schemas.microsoft.com/office/drawing/2014/main" id="{377E890C-BE63-47E3-9FDD-71D94FF53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4" y="1851026"/>
            <a:ext cx="1824037" cy="26527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3779" name="Rectangle 3">
            <a:extLst>
              <a:ext uri="{FF2B5EF4-FFF2-40B4-BE49-F238E27FC236}">
                <a16:creationId xmlns:a16="http://schemas.microsoft.com/office/drawing/2014/main" id="{ED781623-8E3B-4B54-A4AC-054D80EB8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6" y="2465389"/>
            <a:ext cx="1643063" cy="98583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1400" b="0">
              <a:effectLst/>
              <a:latin typeface="+mn-lt"/>
            </a:endParaRPr>
          </a:p>
        </p:txBody>
      </p:sp>
      <p:grpSp>
        <p:nvGrpSpPr>
          <p:cNvPr id="843780" name="Group 4">
            <a:extLst>
              <a:ext uri="{FF2B5EF4-FFF2-40B4-BE49-F238E27FC236}">
                <a16:creationId xmlns:a16="http://schemas.microsoft.com/office/drawing/2014/main" id="{32928C44-9CD3-44F0-849E-EE4D982EA9A2}"/>
              </a:ext>
            </a:extLst>
          </p:cNvPr>
          <p:cNvGrpSpPr>
            <a:grpSpLocks/>
          </p:cNvGrpSpPr>
          <p:nvPr/>
        </p:nvGrpSpPr>
        <p:grpSpPr bwMode="auto">
          <a:xfrm>
            <a:off x="8388351" y="2152653"/>
            <a:ext cx="1819275" cy="579438"/>
            <a:chOff x="4275" y="1597"/>
            <a:chExt cx="1146" cy="365"/>
          </a:xfrm>
        </p:grpSpPr>
        <p:sp>
          <p:nvSpPr>
            <p:cNvPr id="843781" name="Line 5">
              <a:extLst>
                <a:ext uri="{FF2B5EF4-FFF2-40B4-BE49-F238E27FC236}">
                  <a16:creationId xmlns:a16="http://schemas.microsoft.com/office/drawing/2014/main" id="{7C5C4C3A-5BC0-45B8-A523-282477B99C6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10" y="1659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82" name="AutoShape 6">
              <a:extLst>
                <a:ext uri="{FF2B5EF4-FFF2-40B4-BE49-F238E27FC236}">
                  <a16:creationId xmlns:a16="http://schemas.microsoft.com/office/drawing/2014/main" id="{75861835-9309-421E-AD04-A367832F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9" y="1597"/>
              <a:ext cx="892" cy="36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400" b="0">
                  <a:effectLst/>
                  <a:latin typeface="+mn-lt"/>
                </a:rPr>
                <a:t>バックアップ開始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MinLSN</a:t>
              </a:r>
            </a:p>
          </p:txBody>
        </p:sp>
      </p:grpSp>
      <p:grpSp>
        <p:nvGrpSpPr>
          <p:cNvPr id="843783" name="Group 7">
            <a:extLst>
              <a:ext uri="{FF2B5EF4-FFF2-40B4-BE49-F238E27FC236}">
                <a16:creationId xmlns:a16="http://schemas.microsoft.com/office/drawing/2014/main" id="{89AF0D2B-CB63-4E93-AFB5-D0E74AA37069}"/>
              </a:ext>
            </a:extLst>
          </p:cNvPr>
          <p:cNvGrpSpPr>
            <a:grpSpLocks/>
          </p:cNvGrpSpPr>
          <p:nvPr/>
        </p:nvGrpSpPr>
        <p:grpSpPr bwMode="auto">
          <a:xfrm>
            <a:off x="8372475" y="3138492"/>
            <a:ext cx="1835150" cy="579438"/>
            <a:chOff x="4265" y="2218"/>
            <a:chExt cx="1156" cy="365"/>
          </a:xfrm>
        </p:grpSpPr>
        <p:sp>
          <p:nvSpPr>
            <p:cNvPr id="843784" name="Line 8">
              <a:extLst>
                <a:ext uri="{FF2B5EF4-FFF2-40B4-BE49-F238E27FC236}">
                  <a16:creationId xmlns:a16="http://schemas.microsoft.com/office/drawing/2014/main" id="{3178A5D6-DC0B-4884-9C2C-7490A1824C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00" y="2280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85" name="AutoShape 9">
              <a:extLst>
                <a:ext uri="{FF2B5EF4-FFF2-40B4-BE49-F238E27FC236}">
                  <a16:creationId xmlns:a16="http://schemas.microsoft.com/office/drawing/2014/main" id="{F693C865-0B64-4481-8ACC-8C01F18E4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9" y="2218"/>
              <a:ext cx="892" cy="36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400" b="0">
                  <a:effectLst/>
                  <a:latin typeface="+mn-lt"/>
                </a:rPr>
                <a:t>バックアップ終了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MinLSN</a:t>
              </a:r>
            </a:p>
          </p:txBody>
        </p:sp>
      </p:grpSp>
      <p:grpSp>
        <p:nvGrpSpPr>
          <p:cNvPr id="843786" name="Group 10">
            <a:extLst>
              <a:ext uri="{FF2B5EF4-FFF2-40B4-BE49-F238E27FC236}">
                <a16:creationId xmlns:a16="http://schemas.microsoft.com/office/drawing/2014/main" id="{CFEAA11C-FF3D-46FD-8161-A0065627F66C}"/>
              </a:ext>
            </a:extLst>
          </p:cNvPr>
          <p:cNvGrpSpPr>
            <a:grpSpLocks/>
          </p:cNvGrpSpPr>
          <p:nvPr/>
        </p:nvGrpSpPr>
        <p:grpSpPr bwMode="auto">
          <a:xfrm>
            <a:off x="5722939" y="5235575"/>
            <a:ext cx="1000125" cy="554038"/>
            <a:chOff x="3456" y="1728"/>
            <a:chExt cx="672" cy="432"/>
          </a:xfrm>
        </p:grpSpPr>
        <p:sp>
          <p:nvSpPr>
            <p:cNvPr id="843787" name="Rectangle 11">
              <a:extLst>
                <a:ext uri="{FF2B5EF4-FFF2-40B4-BE49-F238E27FC236}">
                  <a16:creationId xmlns:a16="http://schemas.microsoft.com/office/drawing/2014/main" id="{F97CE3C8-D0D7-4264-A778-083B30B92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28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PerspectiveBottomLeft"/>
              <a:lightRig rig="legacyFlat3" dir="t"/>
            </a:scene3d>
            <a:sp3d extrusionH="2905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grpSp>
          <p:nvGrpSpPr>
            <p:cNvPr id="843788" name="Group 12">
              <a:extLst>
                <a:ext uri="{FF2B5EF4-FFF2-40B4-BE49-F238E27FC236}">
                  <a16:creationId xmlns:a16="http://schemas.microsoft.com/office/drawing/2014/main" id="{C581BCE8-0268-4BDB-85EB-9D9CBCFF25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848"/>
              <a:ext cx="192" cy="192"/>
              <a:chOff x="3792" y="2736"/>
              <a:chExt cx="192" cy="192"/>
            </a:xfrm>
          </p:grpSpPr>
          <p:sp>
            <p:nvSpPr>
              <p:cNvPr id="843789" name="Oval 13">
                <a:extLst>
                  <a:ext uri="{FF2B5EF4-FFF2-40B4-BE49-F238E27FC236}">
                    <a16:creationId xmlns:a16="http://schemas.microsoft.com/office/drawing/2014/main" id="{F84C5C2E-87EB-4DCA-A3F2-19909BE25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73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43790" name="Oval 14">
                <a:extLst>
                  <a:ext uri="{FF2B5EF4-FFF2-40B4-BE49-F238E27FC236}">
                    <a16:creationId xmlns:a16="http://schemas.microsoft.com/office/drawing/2014/main" id="{5DF5CDDB-0E9F-4CC0-822D-120D4B0CB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6" y="276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</p:grpSp>
        <p:sp>
          <p:nvSpPr>
            <p:cNvPr id="843791" name="Oval 15">
              <a:extLst>
                <a:ext uri="{FF2B5EF4-FFF2-40B4-BE49-F238E27FC236}">
                  <a16:creationId xmlns:a16="http://schemas.microsoft.com/office/drawing/2014/main" id="{72E63D55-0471-46F4-8819-A5E646176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92" name="Oval 16">
              <a:extLst>
                <a:ext uri="{FF2B5EF4-FFF2-40B4-BE49-F238E27FC236}">
                  <a16:creationId xmlns:a16="http://schemas.microsoft.com/office/drawing/2014/main" id="{F83CA7A3-93F6-46E5-BF37-FF8287623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1848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93" name="Oval 17">
              <a:extLst>
                <a:ext uri="{FF2B5EF4-FFF2-40B4-BE49-F238E27FC236}">
                  <a16:creationId xmlns:a16="http://schemas.microsoft.com/office/drawing/2014/main" id="{F6A51689-8FDE-4BDA-B00D-12B41D24B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872"/>
              <a:ext cx="144" cy="14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94" name="Oval 18">
              <a:extLst>
                <a:ext uri="{FF2B5EF4-FFF2-40B4-BE49-F238E27FC236}">
                  <a16:creationId xmlns:a16="http://schemas.microsoft.com/office/drawing/2014/main" id="{48B54C3B-0B98-40A1-B2F9-66AF91CF9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95" name="Oval 19">
              <a:extLst>
                <a:ext uri="{FF2B5EF4-FFF2-40B4-BE49-F238E27FC236}">
                  <a16:creationId xmlns:a16="http://schemas.microsoft.com/office/drawing/2014/main" id="{DCB850FA-3393-4638-BCC6-A7B8B21DA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3796" name="Text Box 20">
            <a:extLst>
              <a:ext uri="{FF2B5EF4-FFF2-40B4-BE49-F238E27FC236}">
                <a16:creationId xmlns:a16="http://schemas.microsoft.com/office/drawing/2014/main" id="{98400C1F-50B1-4475-8E98-14FFD7492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277" y="1189038"/>
            <a:ext cx="12410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0">
                <a:effectLst/>
                <a:latin typeface="+mn-lt"/>
              </a:rPr>
              <a:t>データファイル</a:t>
            </a:r>
          </a:p>
        </p:txBody>
      </p:sp>
      <p:sp>
        <p:nvSpPr>
          <p:cNvPr id="843797" name="AutoShape 21">
            <a:extLst>
              <a:ext uri="{FF2B5EF4-FFF2-40B4-BE49-F238E27FC236}">
                <a16:creationId xmlns:a16="http://schemas.microsoft.com/office/drawing/2014/main" id="{7CB450AC-ADD6-4330-BBE9-DCEE5EDC7910}"/>
              </a:ext>
            </a:extLst>
          </p:cNvPr>
          <p:cNvSpPr>
            <a:spLocks/>
          </p:cNvSpPr>
          <p:nvPr/>
        </p:nvSpPr>
        <p:spPr bwMode="auto">
          <a:xfrm flipH="1">
            <a:off x="6937376" y="2465389"/>
            <a:ext cx="214313" cy="985837"/>
          </a:xfrm>
          <a:prstGeom prst="rightBrace">
            <a:avLst>
              <a:gd name="adj1" fmla="val 38333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3798" name="Rectangle 22">
            <a:extLst>
              <a:ext uri="{FF2B5EF4-FFF2-40B4-BE49-F238E27FC236}">
                <a16:creationId xmlns:a16="http://schemas.microsoft.com/office/drawing/2014/main" id="{E9ED5A6E-806A-4BB2-B653-57CE5B784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6" y="1803401"/>
            <a:ext cx="1643063" cy="2632075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ja-JP" altLang="en-US" sz="1400" b="0">
              <a:effectLst/>
              <a:latin typeface="+mn-lt"/>
            </a:endParaRPr>
          </a:p>
        </p:txBody>
      </p:sp>
      <p:sp>
        <p:nvSpPr>
          <p:cNvPr id="843799" name="Freeform 23">
            <a:extLst>
              <a:ext uri="{FF2B5EF4-FFF2-40B4-BE49-F238E27FC236}">
                <a16:creationId xmlns:a16="http://schemas.microsoft.com/office/drawing/2014/main" id="{ADBBF4D7-2C2D-461F-8D33-3C7D30E0B4C9}"/>
              </a:ext>
            </a:extLst>
          </p:cNvPr>
          <p:cNvSpPr>
            <a:spLocks/>
          </p:cNvSpPr>
          <p:nvPr/>
        </p:nvSpPr>
        <p:spPr bwMode="auto">
          <a:xfrm>
            <a:off x="7437439" y="2465389"/>
            <a:ext cx="166687" cy="985837"/>
          </a:xfrm>
          <a:custGeom>
            <a:avLst/>
            <a:gdLst>
              <a:gd name="T0" fmla="*/ 56 w 112"/>
              <a:gd name="T1" fmla="*/ 0 h 768"/>
              <a:gd name="T2" fmla="*/ 8 w 112"/>
              <a:gd name="T3" fmla="*/ 192 h 768"/>
              <a:gd name="T4" fmla="*/ 104 w 112"/>
              <a:gd name="T5" fmla="*/ 432 h 768"/>
              <a:gd name="T6" fmla="*/ 56 w 112"/>
              <a:gd name="T7" fmla="*/ 624 h 768"/>
              <a:gd name="T8" fmla="*/ 56 w 112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768">
                <a:moveTo>
                  <a:pt x="56" y="0"/>
                </a:moveTo>
                <a:cubicBezTo>
                  <a:pt x="28" y="60"/>
                  <a:pt x="0" y="120"/>
                  <a:pt x="8" y="192"/>
                </a:cubicBezTo>
                <a:cubicBezTo>
                  <a:pt x="16" y="264"/>
                  <a:pt x="96" y="360"/>
                  <a:pt x="104" y="432"/>
                </a:cubicBezTo>
                <a:cubicBezTo>
                  <a:pt x="112" y="504"/>
                  <a:pt x="64" y="568"/>
                  <a:pt x="56" y="624"/>
                </a:cubicBezTo>
                <a:cubicBezTo>
                  <a:pt x="48" y="680"/>
                  <a:pt x="52" y="724"/>
                  <a:pt x="56" y="768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3800" name="Text Box 24">
            <a:extLst>
              <a:ext uri="{FF2B5EF4-FFF2-40B4-BE49-F238E27FC236}">
                <a16:creationId xmlns:a16="http://schemas.microsoft.com/office/drawing/2014/main" id="{EAE01D71-8175-46E0-A98F-8A090F35F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2016" y="1174750"/>
            <a:ext cx="23407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0">
                <a:effectLst/>
                <a:latin typeface="+mn-lt"/>
              </a:rPr>
              <a:t>トランザクションログファイル</a:t>
            </a:r>
          </a:p>
        </p:txBody>
      </p:sp>
      <p:sp>
        <p:nvSpPr>
          <p:cNvPr id="843801" name="Text Box 25">
            <a:extLst>
              <a:ext uri="{FF2B5EF4-FFF2-40B4-BE49-F238E27FC236}">
                <a16:creationId xmlns:a16="http://schemas.microsoft.com/office/drawing/2014/main" id="{402E60EC-20C3-42D3-8919-F1A2C0717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4907" y="4710113"/>
            <a:ext cx="10038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1400" b="0">
                <a:solidFill>
                  <a:schemeClr val="bg2"/>
                </a:solidFill>
                <a:effectLst/>
                <a:latin typeface="+mn-lt"/>
              </a:rPr>
              <a:t>バックアップ</a:t>
            </a:r>
            <a:br>
              <a:rPr kumimoji="1" lang="ja-JP" altLang="en-US" sz="1400" b="0">
                <a:solidFill>
                  <a:schemeClr val="bg2"/>
                </a:solidFill>
                <a:effectLst/>
                <a:latin typeface="+mn-lt"/>
              </a:rPr>
            </a:br>
            <a:r>
              <a:rPr kumimoji="1" lang="ja-JP" altLang="en-US" sz="1400" b="0">
                <a:solidFill>
                  <a:schemeClr val="bg2"/>
                </a:solidFill>
                <a:effectLst/>
                <a:latin typeface="+mn-lt"/>
              </a:rPr>
              <a:t>セット</a:t>
            </a:r>
          </a:p>
        </p:txBody>
      </p:sp>
      <p:sp>
        <p:nvSpPr>
          <p:cNvPr id="843802" name="Rectangle 26">
            <a:extLst>
              <a:ext uri="{FF2B5EF4-FFF2-40B4-BE49-F238E27FC236}">
                <a16:creationId xmlns:a16="http://schemas.microsoft.com/office/drawing/2014/main" id="{6C4352BE-5DD1-464F-9000-79BBE8781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100" y="1660525"/>
            <a:ext cx="2122488" cy="2959100"/>
          </a:xfrm>
          <a:prstGeom prst="rect">
            <a:avLst/>
          </a:prstGeom>
          <a:noFill/>
          <a:ln w="76200">
            <a:solidFill>
              <a:srgbClr val="FF0066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3803" name="Group 27">
            <a:extLst>
              <a:ext uri="{FF2B5EF4-FFF2-40B4-BE49-F238E27FC236}">
                <a16:creationId xmlns:a16="http://schemas.microsoft.com/office/drawing/2014/main" id="{0683DAB6-7FC2-47C5-BA2C-771B36E8140C}"/>
              </a:ext>
            </a:extLst>
          </p:cNvPr>
          <p:cNvGrpSpPr>
            <a:grpSpLocks/>
          </p:cNvGrpSpPr>
          <p:nvPr/>
        </p:nvGrpSpPr>
        <p:grpSpPr bwMode="auto">
          <a:xfrm>
            <a:off x="2033589" y="1444627"/>
            <a:ext cx="1793875" cy="579438"/>
            <a:chOff x="389" y="1043"/>
            <a:chExt cx="1130" cy="365"/>
          </a:xfrm>
        </p:grpSpPr>
        <p:sp>
          <p:nvSpPr>
            <p:cNvPr id="843804" name="Line 28">
              <a:extLst>
                <a:ext uri="{FF2B5EF4-FFF2-40B4-BE49-F238E27FC236}">
                  <a16:creationId xmlns:a16="http://schemas.microsoft.com/office/drawing/2014/main" id="{3B1FE400-2407-4EBE-807C-B158E6B476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84" y="1117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05" name="AutoShape 29">
              <a:extLst>
                <a:ext uri="{FF2B5EF4-FFF2-40B4-BE49-F238E27FC236}">
                  <a16:creationId xmlns:a16="http://schemas.microsoft.com/office/drawing/2014/main" id="{BED36FFE-77EE-4429-A4C7-B7B7E87B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1043"/>
              <a:ext cx="892" cy="36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400" b="0">
                  <a:effectLst/>
                  <a:latin typeface="+mn-lt"/>
                </a:rPr>
                <a:t>バックアップ開始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5</a:t>
              </a:r>
              <a:r>
                <a:rPr kumimoji="1" lang="ja-JP" altLang="en-US" sz="1400" b="0">
                  <a:effectLst/>
                  <a:latin typeface="+mn-lt"/>
                </a:rPr>
                <a:t>：</a:t>
              </a:r>
              <a:r>
                <a:rPr kumimoji="1" lang="en-US" altLang="ja-JP" sz="1400" b="0">
                  <a:effectLst/>
                  <a:latin typeface="+mn-lt"/>
                </a:rPr>
                <a:t>00</a:t>
              </a:r>
            </a:p>
          </p:txBody>
        </p:sp>
      </p:grpSp>
      <p:grpSp>
        <p:nvGrpSpPr>
          <p:cNvPr id="843806" name="Group 30">
            <a:extLst>
              <a:ext uri="{FF2B5EF4-FFF2-40B4-BE49-F238E27FC236}">
                <a16:creationId xmlns:a16="http://schemas.microsoft.com/office/drawing/2014/main" id="{39A76FD0-29B8-4928-BFBB-0FF9234E4A3A}"/>
              </a:ext>
            </a:extLst>
          </p:cNvPr>
          <p:cNvGrpSpPr>
            <a:grpSpLocks/>
          </p:cNvGrpSpPr>
          <p:nvPr/>
        </p:nvGrpSpPr>
        <p:grpSpPr bwMode="auto">
          <a:xfrm>
            <a:off x="2038351" y="4060830"/>
            <a:ext cx="1795463" cy="579438"/>
            <a:chOff x="388" y="2799"/>
            <a:chExt cx="1131" cy="365"/>
          </a:xfrm>
        </p:grpSpPr>
        <p:sp>
          <p:nvSpPr>
            <p:cNvPr id="843807" name="Line 31">
              <a:extLst>
                <a:ext uri="{FF2B5EF4-FFF2-40B4-BE49-F238E27FC236}">
                  <a16:creationId xmlns:a16="http://schemas.microsoft.com/office/drawing/2014/main" id="{26017696-9930-47AC-BBCA-9A252ED984E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84" y="2890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08" name="AutoShape 32">
              <a:extLst>
                <a:ext uri="{FF2B5EF4-FFF2-40B4-BE49-F238E27FC236}">
                  <a16:creationId xmlns:a16="http://schemas.microsoft.com/office/drawing/2014/main" id="{F3952695-E78D-4699-91FA-E566DB6D1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" y="2799"/>
              <a:ext cx="892" cy="36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400" b="0">
                  <a:effectLst/>
                  <a:latin typeface="+mn-lt"/>
                </a:rPr>
                <a:t>バックアップ終了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5:30</a:t>
              </a:r>
            </a:p>
          </p:txBody>
        </p:sp>
      </p:grpSp>
      <p:grpSp>
        <p:nvGrpSpPr>
          <p:cNvPr id="843809" name="Group 33">
            <a:extLst>
              <a:ext uri="{FF2B5EF4-FFF2-40B4-BE49-F238E27FC236}">
                <a16:creationId xmlns:a16="http://schemas.microsoft.com/office/drawing/2014/main" id="{4C65D9C8-C1C4-46F3-93EA-C921ADCE0851}"/>
              </a:ext>
            </a:extLst>
          </p:cNvPr>
          <p:cNvGrpSpPr>
            <a:grpSpLocks/>
          </p:cNvGrpSpPr>
          <p:nvPr/>
        </p:nvGrpSpPr>
        <p:grpSpPr bwMode="auto">
          <a:xfrm>
            <a:off x="6508750" y="2281238"/>
            <a:ext cx="2058988" cy="1416050"/>
            <a:chOff x="3140" y="1678"/>
            <a:chExt cx="1297" cy="892"/>
          </a:xfrm>
        </p:grpSpPr>
        <p:sp>
          <p:nvSpPr>
            <p:cNvPr id="843810" name="Rectangle 34">
              <a:extLst>
                <a:ext uri="{FF2B5EF4-FFF2-40B4-BE49-F238E27FC236}">
                  <a16:creationId xmlns:a16="http://schemas.microsoft.com/office/drawing/2014/main" id="{3FBA4BD5-C592-440F-AB69-0A52F1EAC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0" y="1678"/>
              <a:ext cx="1297" cy="892"/>
            </a:xfrm>
            <a:prstGeom prst="rect">
              <a:avLst/>
            </a:prstGeom>
            <a:noFill/>
            <a:ln w="76200">
              <a:solidFill>
                <a:srgbClr val="FF0066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1" name="Line 35">
              <a:extLst>
                <a:ext uri="{FF2B5EF4-FFF2-40B4-BE49-F238E27FC236}">
                  <a16:creationId xmlns:a16="http://schemas.microsoft.com/office/drawing/2014/main" id="{26D2FA10-5DC3-43BC-8F26-E9FE2ED5B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800"/>
              <a:ext cx="105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2" name="Line 36">
              <a:extLst>
                <a:ext uri="{FF2B5EF4-FFF2-40B4-BE49-F238E27FC236}">
                  <a16:creationId xmlns:a16="http://schemas.microsoft.com/office/drawing/2014/main" id="{6876F993-757B-4D30-99FE-B25BCBF1A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406"/>
              <a:ext cx="105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43813" name="Group 37">
            <a:extLst>
              <a:ext uri="{FF2B5EF4-FFF2-40B4-BE49-F238E27FC236}">
                <a16:creationId xmlns:a16="http://schemas.microsoft.com/office/drawing/2014/main" id="{49F2DE69-C76F-41D5-9BF6-F2C487AD3502}"/>
              </a:ext>
            </a:extLst>
          </p:cNvPr>
          <p:cNvGrpSpPr>
            <a:grpSpLocks/>
          </p:cNvGrpSpPr>
          <p:nvPr/>
        </p:nvGrpSpPr>
        <p:grpSpPr bwMode="auto">
          <a:xfrm>
            <a:off x="3859214" y="1779588"/>
            <a:ext cx="1825625" cy="2652712"/>
            <a:chOff x="1471" y="1691"/>
            <a:chExt cx="1150" cy="1671"/>
          </a:xfrm>
        </p:grpSpPr>
        <p:sp>
          <p:nvSpPr>
            <p:cNvPr id="843814" name="Rectangle 38">
              <a:extLst>
                <a:ext uri="{FF2B5EF4-FFF2-40B4-BE49-F238E27FC236}">
                  <a16:creationId xmlns:a16="http://schemas.microsoft.com/office/drawing/2014/main" id="{99F57185-D6B5-4E07-BA00-3C29C769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169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5" name="Rectangle 39">
              <a:extLst>
                <a:ext uri="{FF2B5EF4-FFF2-40B4-BE49-F238E27FC236}">
                  <a16:creationId xmlns:a16="http://schemas.microsoft.com/office/drawing/2014/main" id="{7AFC1542-04AC-484B-8645-8E0723D1A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1691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6" name="Rectangle 40">
              <a:extLst>
                <a:ext uri="{FF2B5EF4-FFF2-40B4-BE49-F238E27FC236}">
                  <a16:creationId xmlns:a16="http://schemas.microsoft.com/office/drawing/2014/main" id="{9E9DA13C-2B52-404D-A2B5-A436DE3FC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169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7" name="Rectangle 41">
              <a:extLst>
                <a:ext uri="{FF2B5EF4-FFF2-40B4-BE49-F238E27FC236}">
                  <a16:creationId xmlns:a16="http://schemas.microsoft.com/office/drawing/2014/main" id="{109B0C05-8186-4BDC-8687-346E82AF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185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8" name="Rectangle 42">
              <a:extLst>
                <a:ext uri="{FF2B5EF4-FFF2-40B4-BE49-F238E27FC236}">
                  <a16:creationId xmlns:a16="http://schemas.microsoft.com/office/drawing/2014/main" id="{D31AC31E-B2B4-4FD9-95DD-3865E14CA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1858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9" name="Rectangle 43">
              <a:extLst>
                <a:ext uri="{FF2B5EF4-FFF2-40B4-BE49-F238E27FC236}">
                  <a16:creationId xmlns:a16="http://schemas.microsoft.com/office/drawing/2014/main" id="{E02D6073-1589-459F-B38C-7B96CEE00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02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0" name="Rectangle 44">
              <a:extLst>
                <a:ext uri="{FF2B5EF4-FFF2-40B4-BE49-F238E27FC236}">
                  <a16:creationId xmlns:a16="http://schemas.microsoft.com/office/drawing/2014/main" id="{E1E1702F-F4C7-48D3-A776-C3683482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025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1" name="Rectangle 45">
              <a:extLst>
                <a:ext uri="{FF2B5EF4-FFF2-40B4-BE49-F238E27FC236}">
                  <a16:creationId xmlns:a16="http://schemas.microsoft.com/office/drawing/2014/main" id="{DF414215-4969-471B-AABD-685A22498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02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2" name="Rectangle 46">
              <a:extLst>
                <a:ext uri="{FF2B5EF4-FFF2-40B4-BE49-F238E27FC236}">
                  <a16:creationId xmlns:a16="http://schemas.microsoft.com/office/drawing/2014/main" id="{9DFBF4C0-FBE9-4CFE-8951-EEC7D2737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192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3" name="Rectangle 47">
              <a:extLst>
                <a:ext uri="{FF2B5EF4-FFF2-40B4-BE49-F238E27FC236}">
                  <a16:creationId xmlns:a16="http://schemas.microsoft.com/office/drawing/2014/main" id="{72E7A111-E15C-432B-80E0-E26BE4BBE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192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4" name="Rectangle 48">
              <a:extLst>
                <a:ext uri="{FF2B5EF4-FFF2-40B4-BE49-F238E27FC236}">
                  <a16:creationId xmlns:a16="http://schemas.microsoft.com/office/drawing/2014/main" id="{25701570-E905-4098-8294-2D8255BD0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192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5" name="Rectangle 49">
              <a:extLst>
                <a:ext uri="{FF2B5EF4-FFF2-40B4-BE49-F238E27FC236}">
                  <a16:creationId xmlns:a16="http://schemas.microsoft.com/office/drawing/2014/main" id="{024EEE87-1B94-4031-897E-B47EFEA17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359"/>
              <a:ext cx="192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6" name="Rectangle 50">
              <a:extLst>
                <a:ext uri="{FF2B5EF4-FFF2-40B4-BE49-F238E27FC236}">
                  <a16:creationId xmlns:a16="http://schemas.microsoft.com/office/drawing/2014/main" id="{6A960EA3-DCE9-4AFA-815C-D6337728B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359"/>
              <a:ext cx="191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7" name="Rectangle 51">
              <a:extLst>
                <a:ext uri="{FF2B5EF4-FFF2-40B4-BE49-F238E27FC236}">
                  <a16:creationId xmlns:a16="http://schemas.microsoft.com/office/drawing/2014/main" id="{B315B0A6-D959-425C-974D-108C03406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359"/>
              <a:ext cx="192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8" name="Rectangle 52">
              <a:extLst>
                <a:ext uri="{FF2B5EF4-FFF2-40B4-BE49-F238E27FC236}">
                  <a16:creationId xmlns:a16="http://schemas.microsoft.com/office/drawing/2014/main" id="{9D35A398-1574-4F61-82ED-C0E792C51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185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9" name="Rectangle 53">
              <a:extLst>
                <a:ext uri="{FF2B5EF4-FFF2-40B4-BE49-F238E27FC236}">
                  <a16:creationId xmlns:a16="http://schemas.microsoft.com/office/drawing/2014/main" id="{48700533-F2C1-4DE5-BAE4-9C839E38F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169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0" name="Rectangle 54">
              <a:extLst>
                <a:ext uri="{FF2B5EF4-FFF2-40B4-BE49-F238E27FC236}">
                  <a16:creationId xmlns:a16="http://schemas.microsoft.com/office/drawing/2014/main" id="{9D5A5BAC-7C88-41B5-AF68-264871C7A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1691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1" name="Rectangle 55">
              <a:extLst>
                <a:ext uri="{FF2B5EF4-FFF2-40B4-BE49-F238E27FC236}">
                  <a16:creationId xmlns:a16="http://schemas.microsoft.com/office/drawing/2014/main" id="{7430E42E-99B0-47B9-B2E9-35B6544C0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169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2" name="Rectangle 56">
              <a:extLst>
                <a:ext uri="{FF2B5EF4-FFF2-40B4-BE49-F238E27FC236}">
                  <a16:creationId xmlns:a16="http://schemas.microsoft.com/office/drawing/2014/main" id="{D6D07434-8125-4D3D-A495-F712E5853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185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3" name="Rectangle 57">
              <a:extLst>
                <a:ext uri="{FF2B5EF4-FFF2-40B4-BE49-F238E27FC236}">
                  <a16:creationId xmlns:a16="http://schemas.microsoft.com/office/drawing/2014/main" id="{47E2B4C0-8124-48D7-97D5-6E56D5929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1858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4" name="Rectangle 58">
              <a:extLst>
                <a:ext uri="{FF2B5EF4-FFF2-40B4-BE49-F238E27FC236}">
                  <a16:creationId xmlns:a16="http://schemas.microsoft.com/office/drawing/2014/main" id="{596B50B6-6062-4C94-84E5-B266A5F06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02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5" name="Rectangle 59">
              <a:extLst>
                <a:ext uri="{FF2B5EF4-FFF2-40B4-BE49-F238E27FC236}">
                  <a16:creationId xmlns:a16="http://schemas.microsoft.com/office/drawing/2014/main" id="{8BD151FA-8AC0-4F10-B1E4-3DE941BAD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025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6" name="Rectangle 60">
              <a:extLst>
                <a:ext uri="{FF2B5EF4-FFF2-40B4-BE49-F238E27FC236}">
                  <a16:creationId xmlns:a16="http://schemas.microsoft.com/office/drawing/2014/main" id="{71AA6AA7-1FE5-4642-BEE4-A0C63F3B1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02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7" name="Rectangle 61">
              <a:extLst>
                <a:ext uri="{FF2B5EF4-FFF2-40B4-BE49-F238E27FC236}">
                  <a16:creationId xmlns:a16="http://schemas.microsoft.com/office/drawing/2014/main" id="{099E78E3-B84A-4556-9F0B-1BF0FC879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192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8" name="Rectangle 62">
              <a:extLst>
                <a:ext uri="{FF2B5EF4-FFF2-40B4-BE49-F238E27FC236}">
                  <a16:creationId xmlns:a16="http://schemas.microsoft.com/office/drawing/2014/main" id="{98C04264-038B-4F1C-96F5-30A159F21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192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9" name="Rectangle 63">
              <a:extLst>
                <a:ext uri="{FF2B5EF4-FFF2-40B4-BE49-F238E27FC236}">
                  <a16:creationId xmlns:a16="http://schemas.microsoft.com/office/drawing/2014/main" id="{CD48B91F-BEA9-4AC9-888B-B5AB3CB6A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192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0" name="Rectangle 64">
              <a:extLst>
                <a:ext uri="{FF2B5EF4-FFF2-40B4-BE49-F238E27FC236}">
                  <a16:creationId xmlns:a16="http://schemas.microsoft.com/office/drawing/2014/main" id="{65F2D9D2-5F63-4576-873C-2D9A3B0A6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359"/>
              <a:ext cx="192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1" name="Rectangle 65">
              <a:extLst>
                <a:ext uri="{FF2B5EF4-FFF2-40B4-BE49-F238E27FC236}">
                  <a16:creationId xmlns:a16="http://schemas.microsoft.com/office/drawing/2014/main" id="{AB95250B-CA8B-4427-AD82-89D241C74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359"/>
              <a:ext cx="191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2" name="Rectangle 66">
              <a:extLst>
                <a:ext uri="{FF2B5EF4-FFF2-40B4-BE49-F238E27FC236}">
                  <a16:creationId xmlns:a16="http://schemas.microsoft.com/office/drawing/2014/main" id="{C4127B33-3704-4F4A-A177-84A18F87E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359"/>
              <a:ext cx="192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3" name="Rectangle 67">
              <a:extLst>
                <a:ext uri="{FF2B5EF4-FFF2-40B4-BE49-F238E27FC236}">
                  <a16:creationId xmlns:a16="http://schemas.microsoft.com/office/drawing/2014/main" id="{680FF3D4-5D01-46AA-A1F3-65A634863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185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4" name="Rectangle 68">
              <a:extLst>
                <a:ext uri="{FF2B5EF4-FFF2-40B4-BE49-F238E27FC236}">
                  <a16:creationId xmlns:a16="http://schemas.microsoft.com/office/drawing/2014/main" id="{5DDAA60B-CB79-4325-BE64-89C94E34E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527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5" name="Rectangle 69">
              <a:extLst>
                <a:ext uri="{FF2B5EF4-FFF2-40B4-BE49-F238E27FC236}">
                  <a16:creationId xmlns:a16="http://schemas.microsoft.com/office/drawing/2014/main" id="{3CFB5C29-CAEF-48F7-B96F-4A36C1B63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527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6" name="Rectangle 70">
              <a:extLst>
                <a:ext uri="{FF2B5EF4-FFF2-40B4-BE49-F238E27FC236}">
                  <a16:creationId xmlns:a16="http://schemas.microsoft.com/office/drawing/2014/main" id="{1D983EFF-4A0B-4F22-B0B0-D8A1633BB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527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7" name="Rectangle 71">
              <a:extLst>
                <a:ext uri="{FF2B5EF4-FFF2-40B4-BE49-F238E27FC236}">
                  <a16:creationId xmlns:a16="http://schemas.microsoft.com/office/drawing/2014/main" id="{43E2A996-6209-4848-9E00-456909A6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694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8" name="Rectangle 72">
              <a:extLst>
                <a:ext uri="{FF2B5EF4-FFF2-40B4-BE49-F238E27FC236}">
                  <a16:creationId xmlns:a16="http://schemas.microsoft.com/office/drawing/2014/main" id="{3CCB1B02-4F07-455D-AC05-C316382AC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694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9" name="Rectangle 73">
              <a:extLst>
                <a:ext uri="{FF2B5EF4-FFF2-40B4-BE49-F238E27FC236}">
                  <a16:creationId xmlns:a16="http://schemas.microsoft.com/office/drawing/2014/main" id="{A9E080E4-E771-4CF9-8AB3-E709613FE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86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0" name="Rectangle 74">
              <a:extLst>
                <a:ext uri="{FF2B5EF4-FFF2-40B4-BE49-F238E27FC236}">
                  <a16:creationId xmlns:a16="http://schemas.microsoft.com/office/drawing/2014/main" id="{E542A9C9-3CD5-486F-BCF0-887684BC7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861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1" name="Rectangle 75">
              <a:extLst>
                <a:ext uri="{FF2B5EF4-FFF2-40B4-BE49-F238E27FC236}">
                  <a16:creationId xmlns:a16="http://schemas.microsoft.com/office/drawing/2014/main" id="{BB4876EF-C363-4096-AEAF-6837C5B02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86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2" name="Rectangle 76">
              <a:extLst>
                <a:ext uri="{FF2B5EF4-FFF2-40B4-BE49-F238E27FC236}">
                  <a16:creationId xmlns:a16="http://schemas.microsoft.com/office/drawing/2014/main" id="{2259E40B-5A10-430F-9B96-8E7295092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302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3" name="Rectangle 77">
              <a:extLst>
                <a:ext uri="{FF2B5EF4-FFF2-40B4-BE49-F238E27FC236}">
                  <a16:creationId xmlns:a16="http://schemas.microsoft.com/office/drawing/2014/main" id="{B5244B6A-4963-4874-A8BE-87B6A5A97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3028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4" name="Rectangle 78">
              <a:extLst>
                <a:ext uri="{FF2B5EF4-FFF2-40B4-BE49-F238E27FC236}">
                  <a16:creationId xmlns:a16="http://schemas.microsoft.com/office/drawing/2014/main" id="{F5BD01F2-5E55-44F5-AF93-7424A1E41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302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5" name="Rectangle 79">
              <a:extLst>
                <a:ext uri="{FF2B5EF4-FFF2-40B4-BE49-F238E27FC236}">
                  <a16:creationId xmlns:a16="http://schemas.microsoft.com/office/drawing/2014/main" id="{2FD59ED1-6857-4A93-826B-435C45DE7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319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6" name="Rectangle 80">
              <a:extLst>
                <a:ext uri="{FF2B5EF4-FFF2-40B4-BE49-F238E27FC236}">
                  <a16:creationId xmlns:a16="http://schemas.microsoft.com/office/drawing/2014/main" id="{635C639C-05BA-41AF-9FC0-D894BABB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3195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7" name="Rectangle 81">
              <a:extLst>
                <a:ext uri="{FF2B5EF4-FFF2-40B4-BE49-F238E27FC236}">
                  <a16:creationId xmlns:a16="http://schemas.microsoft.com/office/drawing/2014/main" id="{E2873AB8-6532-4D13-83E8-A2CF16D16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319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8" name="Rectangle 82">
              <a:extLst>
                <a:ext uri="{FF2B5EF4-FFF2-40B4-BE49-F238E27FC236}">
                  <a16:creationId xmlns:a16="http://schemas.microsoft.com/office/drawing/2014/main" id="{68213C43-A860-416E-BDEA-37D39502C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694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9" name="Rectangle 83">
              <a:extLst>
                <a:ext uri="{FF2B5EF4-FFF2-40B4-BE49-F238E27FC236}">
                  <a16:creationId xmlns:a16="http://schemas.microsoft.com/office/drawing/2014/main" id="{7678BD85-6708-4347-B8AE-6E774DD2E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527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0" name="Rectangle 84">
              <a:extLst>
                <a:ext uri="{FF2B5EF4-FFF2-40B4-BE49-F238E27FC236}">
                  <a16:creationId xmlns:a16="http://schemas.microsoft.com/office/drawing/2014/main" id="{CB8F136F-8F69-4B96-816A-20FFB02B0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527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1" name="Rectangle 85">
              <a:extLst>
                <a:ext uri="{FF2B5EF4-FFF2-40B4-BE49-F238E27FC236}">
                  <a16:creationId xmlns:a16="http://schemas.microsoft.com/office/drawing/2014/main" id="{E2631514-F86F-457E-BC64-39F9207E7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527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2" name="Rectangle 86">
              <a:extLst>
                <a:ext uri="{FF2B5EF4-FFF2-40B4-BE49-F238E27FC236}">
                  <a16:creationId xmlns:a16="http://schemas.microsoft.com/office/drawing/2014/main" id="{121CFD07-5BB1-4B56-AD35-D758B74BA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694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3" name="Rectangle 87">
              <a:extLst>
                <a:ext uri="{FF2B5EF4-FFF2-40B4-BE49-F238E27FC236}">
                  <a16:creationId xmlns:a16="http://schemas.microsoft.com/office/drawing/2014/main" id="{C6EC5503-D707-4F73-BF9F-EDBAA195D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694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4" name="Rectangle 88">
              <a:extLst>
                <a:ext uri="{FF2B5EF4-FFF2-40B4-BE49-F238E27FC236}">
                  <a16:creationId xmlns:a16="http://schemas.microsoft.com/office/drawing/2014/main" id="{8F343AE0-4540-4DB0-87BA-757E955E0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86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5" name="Rectangle 89">
              <a:extLst>
                <a:ext uri="{FF2B5EF4-FFF2-40B4-BE49-F238E27FC236}">
                  <a16:creationId xmlns:a16="http://schemas.microsoft.com/office/drawing/2014/main" id="{A2D07344-02AD-4641-911E-BF590B17D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861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6" name="Rectangle 90">
              <a:extLst>
                <a:ext uri="{FF2B5EF4-FFF2-40B4-BE49-F238E27FC236}">
                  <a16:creationId xmlns:a16="http://schemas.microsoft.com/office/drawing/2014/main" id="{786F2036-A0BC-46EE-B295-CE5524FE3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86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7" name="Rectangle 91">
              <a:extLst>
                <a:ext uri="{FF2B5EF4-FFF2-40B4-BE49-F238E27FC236}">
                  <a16:creationId xmlns:a16="http://schemas.microsoft.com/office/drawing/2014/main" id="{A9FBBF98-C1FF-401F-BE71-988F1BDC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302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8" name="Rectangle 92">
              <a:extLst>
                <a:ext uri="{FF2B5EF4-FFF2-40B4-BE49-F238E27FC236}">
                  <a16:creationId xmlns:a16="http://schemas.microsoft.com/office/drawing/2014/main" id="{37ACD9F9-646F-4BDB-80A6-AA203887F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3028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9" name="Rectangle 93">
              <a:extLst>
                <a:ext uri="{FF2B5EF4-FFF2-40B4-BE49-F238E27FC236}">
                  <a16:creationId xmlns:a16="http://schemas.microsoft.com/office/drawing/2014/main" id="{70C4B57B-CC1B-4183-A2E6-BAB62D10F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302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0" name="Rectangle 94">
              <a:extLst>
                <a:ext uri="{FF2B5EF4-FFF2-40B4-BE49-F238E27FC236}">
                  <a16:creationId xmlns:a16="http://schemas.microsoft.com/office/drawing/2014/main" id="{74885E89-5C45-4838-BCFF-8B3C73EF2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319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1" name="Rectangle 95">
              <a:extLst>
                <a:ext uri="{FF2B5EF4-FFF2-40B4-BE49-F238E27FC236}">
                  <a16:creationId xmlns:a16="http://schemas.microsoft.com/office/drawing/2014/main" id="{EE022CA3-3AFF-44C6-ADF4-42A782C46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3195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2" name="Rectangle 96">
              <a:extLst>
                <a:ext uri="{FF2B5EF4-FFF2-40B4-BE49-F238E27FC236}">
                  <a16:creationId xmlns:a16="http://schemas.microsoft.com/office/drawing/2014/main" id="{F319B622-56D4-4A5A-A4A1-F52537FC8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319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3" name="Rectangle 97">
              <a:extLst>
                <a:ext uri="{FF2B5EF4-FFF2-40B4-BE49-F238E27FC236}">
                  <a16:creationId xmlns:a16="http://schemas.microsoft.com/office/drawing/2014/main" id="{1F6F9735-D2ED-4634-B698-5DFFEC2C6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694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4" name="Freeform 98">
              <a:extLst>
                <a:ext uri="{FF2B5EF4-FFF2-40B4-BE49-F238E27FC236}">
                  <a16:creationId xmlns:a16="http://schemas.microsoft.com/office/drawing/2014/main" id="{72F43D34-21CE-4170-B97B-1951F8471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" y="1890"/>
              <a:ext cx="91" cy="95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5" name="Freeform 99">
              <a:extLst>
                <a:ext uri="{FF2B5EF4-FFF2-40B4-BE49-F238E27FC236}">
                  <a16:creationId xmlns:a16="http://schemas.microsoft.com/office/drawing/2014/main" id="{9F979F5B-C3A5-469E-BAC3-6A1A3C105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1729"/>
              <a:ext cx="91" cy="95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6" name="Freeform 100">
              <a:extLst>
                <a:ext uri="{FF2B5EF4-FFF2-40B4-BE49-F238E27FC236}">
                  <a16:creationId xmlns:a16="http://schemas.microsoft.com/office/drawing/2014/main" id="{9EBDE563-581D-41E4-8075-47FC48143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2049"/>
              <a:ext cx="91" cy="95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7" name="Freeform 101">
              <a:extLst>
                <a:ext uri="{FF2B5EF4-FFF2-40B4-BE49-F238E27FC236}">
                  <a16:creationId xmlns:a16="http://schemas.microsoft.com/office/drawing/2014/main" id="{FB61D812-3693-4B69-82C5-C4385D8B4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6" y="2407"/>
              <a:ext cx="91" cy="95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8" name="Freeform 102">
              <a:extLst>
                <a:ext uri="{FF2B5EF4-FFF2-40B4-BE49-F238E27FC236}">
                  <a16:creationId xmlns:a16="http://schemas.microsoft.com/office/drawing/2014/main" id="{0B863099-2EA2-4033-9FD1-C502F3AFB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" y="2725"/>
              <a:ext cx="91" cy="96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9" name="Freeform 103">
              <a:extLst>
                <a:ext uri="{FF2B5EF4-FFF2-40B4-BE49-F238E27FC236}">
                  <a16:creationId xmlns:a16="http://schemas.microsoft.com/office/drawing/2014/main" id="{75819D8B-B3A4-44EE-89BB-56997898B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" y="2729"/>
              <a:ext cx="91" cy="95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80" name="Freeform 104">
              <a:extLst>
                <a:ext uri="{FF2B5EF4-FFF2-40B4-BE49-F238E27FC236}">
                  <a16:creationId xmlns:a16="http://schemas.microsoft.com/office/drawing/2014/main" id="{A77DA306-7CBD-4A2C-AE25-EFDFB7C9B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2725"/>
              <a:ext cx="92" cy="96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81" name="Freeform 105">
              <a:extLst>
                <a:ext uri="{FF2B5EF4-FFF2-40B4-BE49-F238E27FC236}">
                  <a16:creationId xmlns:a16="http://schemas.microsoft.com/office/drawing/2014/main" id="{E991DE4E-F92A-4878-A850-9D2CADD32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" y="3060"/>
              <a:ext cx="91" cy="96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43882" name="Group 106">
            <a:extLst>
              <a:ext uri="{FF2B5EF4-FFF2-40B4-BE49-F238E27FC236}">
                <a16:creationId xmlns:a16="http://schemas.microsoft.com/office/drawing/2014/main" id="{07B14C85-2372-485D-8871-80FF5AAE6D35}"/>
              </a:ext>
            </a:extLst>
          </p:cNvPr>
          <p:cNvGrpSpPr>
            <a:grpSpLocks/>
          </p:cNvGrpSpPr>
          <p:nvPr/>
        </p:nvGrpSpPr>
        <p:grpSpPr bwMode="auto">
          <a:xfrm>
            <a:off x="2071689" y="4619626"/>
            <a:ext cx="3551237" cy="1217613"/>
            <a:chOff x="363" y="3480"/>
            <a:chExt cx="2237" cy="767"/>
          </a:xfrm>
        </p:grpSpPr>
        <p:sp>
          <p:nvSpPr>
            <p:cNvPr id="843883" name="Freeform 107">
              <a:extLst>
                <a:ext uri="{FF2B5EF4-FFF2-40B4-BE49-F238E27FC236}">
                  <a16:creationId xmlns:a16="http://schemas.microsoft.com/office/drawing/2014/main" id="{2101AA2F-A9D7-438D-8D69-5402F5F16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" y="3480"/>
              <a:ext cx="586" cy="543"/>
            </a:xfrm>
            <a:custGeom>
              <a:avLst/>
              <a:gdLst>
                <a:gd name="T0" fmla="*/ 0 w 720"/>
                <a:gd name="T1" fmla="*/ 0 h 624"/>
                <a:gd name="T2" fmla="*/ 0 w 720"/>
                <a:gd name="T3" fmla="*/ 624 h 624"/>
                <a:gd name="T4" fmla="*/ 720 w 720"/>
                <a:gd name="T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0" h="624">
                  <a:moveTo>
                    <a:pt x="0" y="0"/>
                  </a:moveTo>
                  <a:lnTo>
                    <a:pt x="0" y="624"/>
                  </a:lnTo>
                  <a:lnTo>
                    <a:pt x="720" y="624"/>
                  </a:lnTo>
                </a:path>
              </a:pathLst>
            </a:custGeom>
            <a:noFill/>
            <a:ln w="76200" cap="flat" cmpd="sng">
              <a:solidFill>
                <a:srgbClr val="FF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000000"/>
                </a:solidFill>
                <a:effectLst/>
                <a:latin typeface="+mn-lt"/>
              </a:endParaRPr>
            </a:p>
          </p:txBody>
        </p:sp>
        <p:sp>
          <p:nvSpPr>
            <p:cNvPr id="843884" name="Text Box 108">
              <a:extLst>
                <a:ext uri="{FF2B5EF4-FFF2-40B4-BE49-F238E27FC236}">
                  <a16:creationId xmlns:a16="http://schemas.microsoft.com/office/drawing/2014/main" id="{7F3C3D7D-B0FC-4A6B-8A83-2E5EA5FEA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881"/>
              <a:ext cx="186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ja-JP" altLang="en-US" sz="1600" b="0">
                  <a:solidFill>
                    <a:srgbClr val="000000"/>
                  </a:solidFill>
                  <a:effectLst/>
                  <a:latin typeface="+mn-lt"/>
                </a:rPr>
                <a:t>フルバックアップ後に</a:t>
              </a:r>
              <a:br>
                <a:rPr lang="ja-JP" altLang="en-US" sz="1600" b="0">
                  <a:solidFill>
                    <a:srgbClr val="000000"/>
                  </a:solidFill>
                  <a:effectLst/>
                  <a:latin typeface="+mn-lt"/>
                </a:rPr>
              </a:br>
              <a:r>
                <a:rPr lang="ja-JP" altLang="en-US" sz="1600" b="0">
                  <a:solidFill>
                    <a:srgbClr val="000000"/>
                  </a:solidFill>
                  <a:effectLst/>
                  <a:latin typeface="+mn-lt"/>
                </a:rPr>
                <a:t>変更されたエクステントのみ</a:t>
              </a:r>
            </a:p>
          </p:txBody>
        </p:sp>
        <p:grpSp>
          <p:nvGrpSpPr>
            <p:cNvPr id="843885" name="Group 109">
              <a:extLst>
                <a:ext uri="{FF2B5EF4-FFF2-40B4-BE49-F238E27FC236}">
                  <a16:creationId xmlns:a16="http://schemas.microsoft.com/office/drawing/2014/main" id="{AFAEE67E-DAB8-4800-BF92-056C9B2712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" y="3974"/>
              <a:ext cx="192" cy="167"/>
              <a:chOff x="3648" y="1920"/>
              <a:chExt cx="202" cy="201"/>
            </a:xfrm>
          </p:grpSpPr>
          <p:sp>
            <p:nvSpPr>
              <p:cNvPr id="843886" name="Rectangle 110">
                <a:extLst>
                  <a:ext uri="{FF2B5EF4-FFF2-40B4-BE49-F238E27FC236}">
                    <a16:creationId xmlns:a16="http://schemas.microsoft.com/office/drawing/2014/main" id="{1AEA83D2-C3F3-47AC-839B-4264280FF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920"/>
                <a:ext cx="202" cy="20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ja-JP" altLang="en-US" sz="2000" b="0">
                  <a:solidFill>
                    <a:srgbClr val="000000"/>
                  </a:solidFill>
                  <a:effectLst/>
                  <a:latin typeface="+mn-lt"/>
                </a:endParaRPr>
              </a:p>
            </p:txBody>
          </p:sp>
          <p:sp>
            <p:nvSpPr>
              <p:cNvPr id="843887" name="Freeform 111">
                <a:extLst>
                  <a:ext uri="{FF2B5EF4-FFF2-40B4-BE49-F238E27FC236}">
                    <a16:creationId xmlns:a16="http://schemas.microsoft.com/office/drawing/2014/main" id="{B87FEEE2-FABE-41F3-B449-E26A0FE5F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6" y="1958"/>
                <a:ext cx="96" cy="115"/>
              </a:xfrm>
              <a:custGeom>
                <a:avLst/>
                <a:gdLst>
                  <a:gd name="T0" fmla="*/ 148 w 1314"/>
                  <a:gd name="T1" fmla="*/ 972 h 2085"/>
                  <a:gd name="T2" fmla="*/ 0 w 1314"/>
                  <a:gd name="T3" fmla="*/ 1537 h 2085"/>
                  <a:gd name="T4" fmla="*/ 507 w 1314"/>
                  <a:gd name="T5" fmla="*/ 2085 h 2085"/>
                  <a:gd name="T6" fmla="*/ 1314 w 1314"/>
                  <a:gd name="T7" fmla="*/ 243 h 2085"/>
                  <a:gd name="T8" fmla="*/ 1314 w 1314"/>
                  <a:gd name="T9" fmla="*/ 0 h 2085"/>
                  <a:gd name="T10" fmla="*/ 414 w 1314"/>
                  <a:gd name="T11" fmla="*/ 1553 h 2085"/>
                  <a:gd name="T12" fmla="*/ 148 w 1314"/>
                  <a:gd name="T13" fmla="*/ 972 h 2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4" h="2085">
                    <a:moveTo>
                      <a:pt x="148" y="972"/>
                    </a:moveTo>
                    <a:lnTo>
                      <a:pt x="0" y="1537"/>
                    </a:lnTo>
                    <a:lnTo>
                      <a:pt x="507" y="2085"/>
                    </a:lnTo>
                    <a:lnTo>
                      <a:pt x="1314" y="243"/>
                    </a:lnTo>
                    <a:lnTo>
                      <a:pt x="1314" y="0"/>
                    </a:lnTo>
                    <a:lnTo>
                      <a:pt x="414" y="1553"/>
                    </a:lnTo>
                    <a:lnTo>
                      <a:pt x="148" y="9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b="0">
                  <a:solidFill>
                    <a:srgbClr val="000000"/>
                  </a:solidFill>
                  <a:effectLst/>
                  <a:latin typeface="+mn-lt"/>
                </a:endParaRPr>
              </a:p>
            </p:txBody>
          </p:sp>
        </p:grpSp>
      </p:grpSp>
      <p:sp>
        <p:nvSpPr>
          <p:cNvPr id="843888" name="Freeform 112">
            <a:extLst>
              <a:ext uri="{FF2B5EF4-FFF2-40B4-BE49-F238E27FC236}">
                <a16:creationId xmlns:a16="http://schemas.microsoft.com/office/drawing/2014/main" id="{ADB03117-B94A-422C-B968-A47C1B3CBD41}"/>
              </a:ext>
            </a:extLst>
          </p:cNvPr>
          <p:cNvSpPr>
            <a:spLocks/>
          </p:cNvSpPr>
          <p:nvPr/>
        </p:nvSpPr>
        <p:spPr bwMode="auto">
          <a:xfrm>
            <a:off x="6723064" y="3697288"/>
            <a:ext cx="833437" cy="1784350"/>
          </a:xfrm>
          <a:custGeom>
            <a:avLst/>
            <a:gdLst>
              <a:gd name="T0" fmla="*/ 528 w 528"/>
              <a:gd name="T1" fmla="*/ 0 h 1296"/>
              <a:gd name="T2" fmla="*/ 528 w 528"/>
              <a:gd name="T3" fmla="*/ 1296 h 1296"/>
              <a:gd name="T4" fmla="*/ 0 w 528"/>
              <a:gd name="T5" fmla="*/ 1296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8" h="1296">
                <a:moveTo>
                  <a:pt x="528" y="0"/>
                </a:moveTo>
                <a:lnTo>
                  <a:pt x="528" y="1296"/>
                </a:lnTo>
                <a:lnTo>
                  <a:pt x="0" y="1296"/>
                </a:lnTo>
              </a:path>
            </a:pathLst>
          </a:custGeom>
          <a:noFill/>
          <a:ln w="76200" cap="flat" cmpd="sng">
            <a:solidFill>
              <a:srgbClr val="FF00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3889" name="Text Box 113">
            <a:extLst>
              <a:ext uri="{FF2B5EF4-FFF2-40B4-BE49-F238E27FC236}">
                <a16:creationId xmlns:a16="http://schemas.microsoft.com/office/drawing/2014/main" id="{CDA93FAC-5C4A-460C-8A55-9382614CF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5159376"/>
            <a:ext cx="3060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ja-JP" altLang="en-US" sz="1600" b="0" dirty="0">
                <a:solidFill>
                  <a:srgbClr val="000000"/>
                </a:solidFill>
                <a:effectLst/>
                <a:latin typeface="+mn-lt"/>
              </a:rPr>
              <a:t>差分バックアップ中に</a:t>
            </a:r>
            <a:br>
              <a:rPr lang="ja-JP" altLang="en-US" sz="1600" b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ja-JP" altLang="en-US" sz="1600" b="0" dirty="0">
                <a:solidFill>
                  <a:srgbClr val="000000"/>
                </a:solidFill>
                <a:effectLst/>
                <a:latin typeface="+mn-lt"/>
              </a:rPr>
              <a:t>発生したトランザクションログ</a:t>
            </a:r>
          </a:p>
        </p:txBody>
      </p:sp>
      <p:sp>
        <p:nvSpPr>
          <p:cNvPr id="843890" name="Rectangle 114">
            <a:extLst>
              <a:ext uri="{FF2B5EF4-FFF2-40B4-BE49-F238E27FC236}">
                <a16:creationId xmlns:a16="http://schemas.microsoft.com/office/drawing/2014/main" id="{291BBAF8-D0D1-4303-BD9B-F5489CA1EA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>
                <a:ea typeface="ＭＳ Ｐゴシック" panose="020B0600070205080204" pitchFamily="50" charset="-128"/>
              </a:rPr>
              <a:t>差分バックアップ</a:t>
            </a:r>
            <a:endParaRPr lang="ja-JP" altLang="en-US">
              <a:ea typeface="ＭＳ Ｐゴシック" panose="020B0600070205080204" pitchFamily="50" charset="-128"/>
            </a:endParaRPr>
          </a:p>
        </p:txBody>
      </p:sp>
      <p:grpSp>
        <p:nvGrpSpPr>
          <p:cNvPr id="843891" name="Group 115">
            <a:extLst>
              <a:ext uri="{FF2B5EF4-FFF2-40B4-BE49-F238E27FC236}">
                <a16:creationId xmlns:a16="http://schemas.microsoft.com/office/drawing/2014/main" id="{3E6BB1FF-D1C0-4865-A809-9B3FC3B59D51}"/>
              </a:ext>
            </a:extLst>
          </p:cNvPr>
          <p:cNvGrpSpPr>
            <a:grpSpLocks/>
          </p:cNvGrpSpPr>
          <p:nvPr/>
        </p:nvGrpSpPr>
        <p:grpSpPr bwMode="auto">
          <a:xfrm>
            <a:off x="7642226" y="5929319"/>
            <a:ext cx="3943351" cy="620713"/>
            <a:chOff x="3854" y="3720"/>
            <a:chExt cx="2484" cy="391"/>
          </a:xfrm>
        </p:grpSpPr>
        <p:sp>
          <p:nvSpPr>
            <p:cNvPr id="843892" name="AutoShape 116">
              <a:extLst>
                <a:ext uri="{FF2B5EF4-FFF2-40B4-BE49-F238E27FC236}">
                  <a16:creationId xmlns:a16="http://schemas.microsoft.com/office/drawing/2014/main" id="{50BE100D-BA9B-4417-AECA-8053CB1C0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3" y="3720"/>
              <a:ext cx="264" cy="179"/>
            </a:xfrm>
            <a:prstGeom prst="downArrow">
              <a:avLst>
                <a:gd name="adj1" fmla="val 43185"/>
                <a:gd name="adj2" fmla="val 35755"/>
              </a:avLst>
            </a:prstGeom>
            <a:solidFill>
              <a:srgbClr val="FF99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solidFill>
                  <a:srgbClr val="000000"/>
                </a:solidFill>
                <a:effectLst/>
                <a:latin typeface="+mn-lt"/>
              </a:endParaRPr>
            </a:p>
          </p:txBody>
        </p:sp>
        <p:sp>
          <p:nvSpPr>
            <p:cNvPr id="843893" name="Rectangle 117">
              <a:extLst>
                <a:ext uri="{FF2B5EF4-FFF2-40B4-BE49-F238E27FC236}">
                  <a16:creationId xmlns:a16="http://schemas.microsoft.com/office/drawing/2014/main" id="{CDE6CD9E-3CD6-41D1-9280-81A4F2AE5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" y="3878"/>
              <a:ext cx="24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ja-JP" altLang="en-US" sz="1800" b="0" dirty="0">
                  <a:solidFill>
                    <a:srgbClr val="000000"/>
                  </a:solidFill>
                  <a:effectLst/>
                  <a:latin typeface="+mn-lt"/>
                </a:rPr>
                <a:t>バックアップ終了時点の状態を再現できる</a:t>
              </a:r>
            </a:p>
          </p:txBody>
        </p:sp>
      </p:grpSp>
    </p:spTree>
  </p:cSld>
  <p:clrMapOvr>
    <a:masterClrMapping/>
  </p:clrMapOvr>
  <p:transition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AutoShape 2">
            <a:extLst>
              <a:ext uri="{FF2B5EF4-FFF2-40B4-BE49-F238E27FC236}">
                <a16:creationId xmlns:a16="http://schemas.microsoft.com/office/drawing/2014/main" id="{4730E779-8C38-4A99-9B7F-0A6A4C7E4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938" y="2289177"/>
            <a:ext cx="1000125" cy="1565275"/>
          </a:xfrm>
          <a:prstGeom prst="can">
            <a:avLst>
              <a:gd name="adj" fmla="val 3845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2000" b="0">
              <a:effectLst/>
              <a:latin typeface="+mn-lt"/>
            </a:endParaRPr>
          </a:p>
        </p:txBody>
      </p:sp>
      <p:sp>
        <p:nvSpPr>
          <p:cNvPr id="845827" name="Freeform 3">
            <a:extLst>
              <a:ext uri="{FF2B5EF4-FFF2-40B4-BE49-F238E27FC236}">
                <a16:creationId xmlns:a16="http://schemas.microsoft.com/office/drawing/2014/main" id="{F7F64932-5EFD-4160-93E5-FB2628AB0D18}"/>
              </a:ext>
            </a:extLst>
          </p:cNvPr>
          <p:cNvSpPr>
            <a:spLocks/>
          </p:cNvSpPr>
          <p:nvPr/>
        </p:nvSpPr>
        <p:spPr bwMode="auto">
          <a:xfrm>
            <a:off x="1776413" y="2665413"/>
            <a:ext cx="125413" cy="1187450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28" name="Rectangle 4">
            <a:extLst>
              <a:ext uri="{FF2B5EF4-FFF2-40B4-BE49-F238E27FC236}">
                <a16:creationId xmlns:a16="http://schemas.microsoft.com/office/drawing/2014/main" id="{92859B83-CDA5-400C-825A-1BC99E5E7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>
                <a:ea typeface="ＭＳ Ｐゴシック" panose="020B0600070205080204" pitchFamily="50" charset="-128"/>
              </a:rPr>
              <a:t>ログファイルの違い</a:t>
            </a:r>
            <a:endParaRPr lang="ja-JP" altLang="ja-JP" sz="3200">
              <a:ea typeface="ＭＳ Ｐゴシック" panose="020B0600070205080204" pitchFamily="50" charset="-128"/>
            </a:endParaRPr>
          </a:p>
        </p:txBody>
      </p:sp>
      <p:sp>
        <p:nvSpPr>
          <p:cNvPr id="845829" name="Text Box 5">
            <a:extLst>
              <a:ext uri="{FF2B5EF4-FFF2-40B4-BE49-F238E27FC236}">
                <a16:creationId xmlns:a16="http://schemas.microsoft.com/office/drawing/2014/main" id="{AF8671A1-836F-4ADC-9B8C-A6C179A5D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75" y="1189038"/>
            <a:ext cx="415766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ja-JP" sz="2400" b="0">
                <a:effectLst/>
                <a:latin typeface="+mn-lt"/>
              </a:rPr>
              <a:t>Oracle</a:t>
            </a:r>
          </a:p>
          <a:p>
            <a:pPr algn="ctr"/>
            <a:r>
              <a:rPr kumimoji="1" lang="en-US" altLang="ja-JP" sz="1600" b="0">
                <a:effectLst/>
                <a:latin typeface="+mn-lt"/>
              </a:rPr>
              <a:t>ARCHIVELOG</a:t>
            </a:r>
            <a:r>
              <a:rPr kumimoji="1" lang="ja-JP" altLang="en-US" sz="1600" b="0">
                <a:effectLst/>
                <a:latin typeface="+mn-lt"/>
              </a:rPr>
              <a:t>モード</a:t>
            </a:r>
            <a:br>
              <a:rPr kumimoji="1" lang="ja-JP" altLang="en-US" sz="1600" b="0">
                <a:effectLst/>
                <a:latin typeface="+mn-lt"/>
              </a:rPr>
            </a:br>
            <a:r>
              <a:rPr kumimoji="1" lang="en-US" altLang="ja-JP" sz="1600" b="0">
                <a:effectLst/>
                <a:latin typeface="+mn-lt"/>
              </a:rPr>
              <a:t>(</a:t>
            </a:r>
            <a:r>
              <a:rPr kumimoji="1" lang="ja-JP" altLang="en-US" sz="1600" b="0">
                <a:effectLst/>
                <a:latin typeface="+mn-lt"/>
              </a:rPr>
              <a:t>デフォルトは</a:t>
            </a:r>
            <a:r>
              <a:rPr kumimoji="1" lang="en-US" altLang="ja-JP" sz="1600" b="0">
                <a:effectLst/>
                <a:latin typeface="+mn-lt"/>
              </a:rPr>
              <a:t>NO ARCHIVELOG</a:t>
            </a:r>
            <a:r>
              <a:rPr kumimoji="1" lang="ja-JP" altLang="en-US" sz="1600" b="0">
                <a:effectLst/>
                <a:latin typeface="+mn-lt"/>
              </a:rPr>
              <a:t>モード</a:t>
            </a:r>
            <a:r>
              <a:rPr kumimoji="1" lang="en-US" altLang="ja-JP" sz="1600" b="0">
                <a:effectLst/>
                <a:latin typeface="+mn-lt"/>
              </a:rPr>
              <a:t>)</a:t>
            </a:r>
          </a:p>
        </p:txBody>
      </p:sp>
      <p:sp>
        <p:nvSpPr>
          <p:cNvPr id="845830" name="Text Box 6">
            <a:extLst>
              <a:ext uri="{FF2B5EF4-FFF2-40B4-BE49-F238E27FC236}">
                <a16:creationId xmlns:a16="http://schemas.microsoft.com/office/drawing/2014/main" id="{0C3CA8AA-8EA8-4458-96FC-A23371B00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351" y="1114425"/>
            <a:ext cx="37639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ja-JP" sz="2400" b="0">
                <a:effectLst/>
                <a:latin typeface="+mn-lt"/>
              </a:rPr>
              <a:t>SQL Server</a:t>
            </a:r>
          </a:p>
          <a:p>
            <a:pPr algn="ctr"/>
            <a:r>
              <a:rPr kumimoji="1" lang="ja-JP" altLang="en-US" sz="1600" b="0">
                <a:effectLst/>
                <a:latin typeface="+mn-lt"/>
              </a:rPr>
              <a:t>フル及び一括ログ記録 復旧モデル</a:t>
            </a:r>
            <a:br>
              <a:rPr kumimoji="1" lang="ja-JP" altLang="en-US" sz="1600" b="0">
                <a:effectLst/>
                <a:latin typeface="+mn-lt"/>
              </a:rPr>
            </a:br>
            <a:r>
              <a:rPr kumimoji="1" lang="en-US" altLang="ja-JP" sz="1600" b="0">
                <a:effectLst/>
                <a:latin typeface="+mn-lt"/>
              </a:rPr>
              <a:t>(</a:t>
            </a:r>
            <a:r>
              <a:rPr kumimoji="1" lang="ja-JP" altLang="en-US" sz="1600" b="0">
                <a:effectLst/>
                <a:latin typeface="+mn-lt"/>
              </a:rPr>
              <a:t>デフォルトはフル復旧モデル</a:t>
            </a:r>
            <a:r>
              <a:rPr kumimoji="1" lang="en-US" altLang="ja-JP" sz="1600" b="0">
                <a:effectLst/>
                <a:latin typeface="+mn-lt"/>
              </a:rPr>
              <a:t>)</a:t>
            </a:r>
          </a:p>
        </p:txBody>
      </p:sp>
      <p:sp>
        <p:nvSpPr>
          <p:cNvPr id="845831" name="Text Box 7">
            <a:extLst>
              <a:ext uri="{FF2B5EF4-FFF2-40B4-BE49-F238E27FC236}">
                <a16:creationId xmlns:a16="http://schemas.microsoft.com/office/drawing/2014/main" id="{3953E16C-2548-4922-A599-E24366219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324" y="2332039"/>
            <a:ext cx="936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ja-JP" sz="1800" b="0" dirty="0">
                <a:solidFill>
                  <a:srgbClr val="FFFFFF"/>
                </a:solidFill>
                <a:effectLst/>
                <a:latin typeface="+mn-lt"/>
              </a:rPr>
              <a:t>REDO1</a:t>
            </a:r>
          </a:p>
        </p:txBody>
      </p:sp>
      <p:sp>
        <p:nvSpPr>
          <p:cNvPr id="845832" name="Freeform 8">
            <a:extLst>
              <a:ext uri="{FF2B5EF4-FFF2-40B4-BE49-F238E27FC236}">
                <a16:creationId xmlns:a16="http://schemas.microsoft.com/office/drawing/2014/main" id="{CDAE12A4-EEC7-42EE-B9CF-964794E317AC}"/>
              </a:ext>
            </a:extLst>
          </p:cNvPr>
          <p:cNvSpPr>
            <a:spLocks/>
          </p:cNvSpPr>
          <p:nvPr/>
        </p:nvSpPr>
        <p:spPr bwMode="auto">
          <a:xfrm>
            <a:off x="1776413" y="2667001"/>
            <a:ext cx="125413" cy="1187450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33" name="Text Box 9">
            <a:extLst>
              <a:ext uri="{FF2B5EF4-FFF2-40B4-BE49-F238E27FC236}">
                <a16:creationId xmlns:a16="http://schemas.microsoft.com/office/drawing/2014/main" id="{0DBA0FDD-1050-443C-9526-CDCF9D1AD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498" y="3046414"/>
            <a:ext cx="439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 dirty="0">
                <a:solidFill>
                  <a:schemeClr val="bg2"/>
                </a:solidFill>
                <a:effectLst/>
                <a:latin typeface="+mn-lt"/>
              </a:rPr>
              <a:t>①</a:t>
            </a:r>
          </a:p>
        </p:txBody>
      </p:sp>
      <p:sp>
        <p:nvSpPr>
          <p:cNvPr id="845834" name="AutoShape 10">
            <a:extLst>
              <a:ext uri="{FF2B5EF4-FFF2-40B4-BE49-F238E27FC236}">
                <a16:creationId xmlns:a16="http://schemas.microsoft.com/office/drawing/2014/main" id="{935D1835-0753-4C05-8279-67173B033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938" y="4613277"/>
            <a:ext cx="1000125" cy="1565275"/>
          </a:xfrm>
          <a:prstGeom prst="can">
            <a:avLst>
              <a:gd name="adj" fmla="val 3845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2000" b="0">
              <a:effectLst/>
              <a:latin typeface="+mn-lt"/>
            </a:endParaRPr>
          </a:p>
        </p:txBody>
      </p:sp>
      <p:sp>
        <p:nvSpPr>
          <p:cNvPr id="845835" name="Text Box 11">
            <a:extLst>
              <a:ext uri="{FF2B5EF4-FFF2-40B4-BE49-F238E27FC236}">
                <a16:creationId xmlns:a16="http://schemas.microsoft.com/office/drawing/2014/main" id="{546A70E5-F5F9-4BBA-81E0-04EF24E2B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325" y="4635501"/>
            <a:ext cx="936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ja-JP" sz="1800" b="0">
                <a:solidFill>
                  <a:srgbClr val="FFFFFF"/>
                </a:solidFill>
                <a:effectLst/>
                <a:latin typeface="+mn-lt"/>
              </a:rPr>
              <a:t>REDO2</a:t>
            </a:r>
          </a:p>
        </p:txBody>
      </p:sp>
      <p:sp>
        <p:nvSpPr>
          <p:cNvPr id="845836" name="Freeform 12">
            <a:extLst>
              <a:ext uri="{FF2B5EF4-FFF2-40B4-BE49-F238E27FC236}">
                <a16:creationId xmlns:a16="http://schemas.microsoft.com/office/drawing/2014/main" id="{ABDF86E0-63FA-4CB8-8322-4FE9AD5183D7}"/>
              </a:ext>
            </a:extLst>
          </p:cNvPr>
          <p:cNvSpPr>
            <a:spLocks/>
          </p:cNvSpPr>
          <p:nvPr/>
        </p:nvSpPr>
        <p:spPr bwMode="auto">
          <a:xfrm>
            <a:off x="1776413" y="4983163"/>
            <a:ext cx="125413" cy="1189038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37" name="Text Box 13">
            <a:extLst>
              <a:ext uri="{FF2B5EF4-FFF2-40B4-BE49-F238E27FC236}">
                <a16:creationId xmlns:a16="http://schemas.microsoft.com/office/drawing/2014/main" id="{F1DAAF11-427A-4DA2-B6F0-3841AB0C0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326" y="5360989"/>
            <a:ext cx="439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②</a:t>
            </a:r>
          </a:p>
        </p:txBody>
      </p:sp>
      <p:sp>
        <p:nvSpPr>
          <p:cNvPr id="845838" name="AutoShape 14">
            <a:extLst>
              <a:ext uri="{FF2B5EF4-FFF2-40B4-BE49-F238E27FC236}">
                <a16:creationId xmlns:a16="http://schemas.microsoft.com/office/drawing/2014/main" id="{074E763C-3CD4-44CC-A09F-FB05A3FAA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3138" y="2287588"/>
            <a:ext cx="1001713" cy="1258888"/>
          </a:xfrm>
          <a:prstGeom prst="can">
            <a:avLst>
              <a:gd name="adj" fmla="val 30877"/>
            </a:avLst>
          </a:prstGeom>
          <a:gradFill rotWithShape="0">
            <a:gsLst>
              <a:gs pos="0">
                <a:srgbClr val="808080">
                  <a:gamma/>
                  <a:shade val="80000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80000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ja-JP" sz="1600" b="0">
                <a:solidFill>
                  <a:srgbClr val="FFFFFF"/>
                </a:solidFill>
                <a:effectLst/>
                <a:latin typeface="+mn-lt"/>
              </a:rPr>
              <a:t>Archive</a:t>
            </a:r>
            <a:br>
              <a:rPr kumimoji="1" lang="en-US" altLang="ja-JP" sz="1600" b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en-US" altLang="ja-JP" sz="1600" b="0">
                <a:solidFill>
                  <a:srgbClr val="FFFFFF"/>
                </a:solidFill>
                <a:effectLst/>
                <a:latin typeface="+mn-lt"/>
              </a:rPr>
              <a:t>Log File</a:t>
            </a:r>
          </a:p>
        </p:txBody>
      </p:sp>
      <p:grpSp>
        <p:nvGrpSpPr>
          <p:cNvPr id="845839" name="Group 15">
            <a:extLst>
              <a:ext uri="{FF2B5EF4-FFF2-40B4-BE49-F238E27FC236}">
                <a16:creationId xmlns:a16="http://schemas.microsoft.com/office/drawing/2014/main" id="{F4A0E4E3-A9B4-46B0-8B93-FB0FC1199DC0}"/>
              </a:ext>
            </a:extLst>
          </p:cNvPr>
          <p:cNvGrpSpPr>
            <a:grpSpLocks/>
          </p:cNvGrpSpPr>
          <p:nvPr/>
        </p:nvGrpSpPr>
        <p:grpSpPr bwMode="auto">
          <a:xfrm>
            <a:off x="2580700" y="2660652"/>
            <a:ext cx="723463" cy="400050"/>
            <a:chOff x="1418" y="1629"/>
            <a:chExt cx="628" cy="252"/>
          </a:xfrm>
        </p:grpSpPr>
        <p:sp>
          <p:nvSpPr>
            <p:cNvPr id="845840" name="Text Box 16">
              <a:extLst>
                <a:ext uri="{FF2B5EF4-FFF2-40B4-BE49-F238E27FC236}">
                  <a16:creationId xmlns:a16="http://schemas.microsoft.com/office/drawing/2014/main" id="{66458E98-F610-4707-A6C4-AFCB6B706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8" y="1629"/>
              <a:ext cx="62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ja-JP" altLang="en-US" sz="2000" b="0">
                  <a:effectLst/>
                  <a:latin typeface="+mn-lt"/>
                </a:rPr>
                <a:t>コピー</a:t>
              </a:r>
            </a:p>
          </p:txBody>
        </p:sp>
        <p:sp>
          <p:nvSpPr>
            <p:cNvPr id="845841" name="Line 17">
              <a:extLst>
                <a:ext uri="{FF2B5EF4-FFF2-40B4-BE49-F238E27FC236}">
                  <a16:creationId xmlns:a16="http://schemas.microsoft.com/office/drawing/2014/main" id="{58F68FD1-FD05-4FF2-AD08-8DA675FE1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878"/>
              <a:ext cx="53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5842" name="Freeform 18">
            <a:extLst>
              <a:ext uri="{FF2B5EF4-FFF2-40B4-BE49-F238E27FC236}">
                <a16:creationId xmlns:a16="http://schemas.microsoft.com/office/drawing/2014/main" id="{DFDDCA04-9E08-4D8A-A6EF-D648D2C939F2}"/>
              </a:ext>
            </a:extLst>
          </p:cNvPr>
          <p:cNvSpPr>
            <a:spLocks/>
          </p:cNvSpPr>
          <p:nvPr/>
        </p:nvSpPr>
        <p:spPr bwMode="auto">
          <a:xfrm flipV="1">
            <a:off x="842962" y="3254377"/>
            <a:ext cx="298450" cy="1995487"/>
          </a:xfrm>
          <a:custGeom>
            <a:avLst/>
            <a:gdLst>
              <a:gd name="T0" fmla="*/ 592 w 592"/>
              <a:gd name="T1" fmla="*/ 0 h 1488"/>
              <a:gd name="T2" fmla="*/ 16 w 592"/>
              <a:gd name="T3" fmla="*/ 768 h 1488"/>
              <a:gd name="T4" fmla="*/ 496 w 592"/>
              <a:gd name="T5" fmla="*/ 1488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92" h="1488">
                <a:moveTo>
                  <a:pt x="592" y="0"/>
                </a:moveTo>
                <a:cubicBezTo>
                  <a:pt x="312" y="260"/>
                  <a:pt x="32" y="520"/>
                  <a:pt x="16" y="768"/>
                </a:cubicBezTo>
                <a:cubicBezTo>
                  <a:pt x="0" y="1016"/>
                  <a:pt x="248" y="1252"/>
                  <a:pt x="496" y="148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43" name="Text Box 19">
            <a:extLst>
              <a:ext uri="{FF2B5EF4-FFF2-40B4-BE49-F238E27FC236}">
                <a16:creationId xmlns:a16="http://schemas.microsoft.com/office/drawing/2014/main" id="{5BE59575-4FC1-490C-AA9C-9AF74B605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887" y="3654426"/>
            <a:ext cx="19771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ja-JP" altLang="en-US" sz="1600" b="0" dirty="0">
                <a:effectLst/>
                <a:latin typeface="+mn-lt"/>
              </a:rPr>
              <a:t>②へスイッチすると</a:t>
            </a:r>
            <a:r>
              <a:rPr kumimoji="1" lang="en-US" altLang="ja-JP" sz="1600" b="0" dirty="0">
                <a:effectLst/>
                <a:latin typeface="+mn-lt"/>
              </a:rPr>
              <a:t>REDO1</a:t>
            </a:r>
            <a:r>
              <a:rPr kumimoji="1" lang="ja-JP" altLang="en-US" sz="1600" b="0" dirty="0">
                <a:effectLst/>
                <a:latin typeface="+mn-lt"/>
              </a:rPr>
              <a:t>はアーカイブ</a:t>
            </a:r>
          </a:p>
        </p:txBody>
      </p:sp>
      <p:grpSp>
        <p:nvGrpSpPr>
          <p:cNvPr id="845844" name="Group 20">
            <a:extLst>
              <a:ext uri="{FF2B5EF4-FFF2-40B4-BE49-F238E27FC236}">
                <a16:creationId xmlns:a16="http://schemas.microsoft.com/office/drawing/2014/main" id="{35D5B2A9-AF14-4F86-9224-2F87AAE59637}"/>
              </a:ext>
            </a:extLst>
          </p:cNvPr>
          <p:cNvGrpSpPr>
            <a:grpSpLocks/>
          </p:cNvGrpSpPr>
          <p:nvPr/>
        </p:nvGrpSpPr>
        <p:grpSpPr bwMode="auto">
          <a:xfrm>
            <a:off x="8121652" y="2714625"/>
            <a:ext cx="1512888" cy="1762125"/>
            <a:chOff x="4522" y="1451"/>
            <a:chExt cx="953" cy="1110"/>
          </a:xfrm>
        </p:grpSpPr>
        <p:sp>
          <p:nvSpPr>
            <p:cNvPr id="845845" name="AutoShape 21">
              <a:extLst>
                <a:ext uri="{FF2B5EF4-FFF2-40B4-BE49-F238E27FC236}">
                  <a16:creationId xmlns:a16="http://schemas.microsoft.com/office/drawing/2014/main" id="{AD113DC2-6FC1-45C6-89E6-171CF170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1451"/>
              <a:ext cx="273" cy="1110"/>
            </a:xfrm>
            <a:prstGeom prst="rightBracket">
              <a:avLst>
                <a:gd name="adj" fmla="val 33883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46" name="Text Box 22">
              <a:extLst>
                <a:ext uri="{FF2B5EF4-FFF2-40B4-BE49-F238E27FC236}">
                  <a16:creationId xmlns:a16="http://schemas.microsoft.com/office/drawing/2014/main" id="{4B16D500-6EFF-4AF9-BF96-CE09CBC9E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1" y="1881"/>
              <a:ext cx="894" cy="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ja-JP" altLang="en-US" sz="2000" b="0">
                  <a:effectLst/>
                  <a:latin typeface="+mn-lt"/>
                </a:rPr>
                <a:t>  アクティブ  </a:t>
              </a:r>
            </a:p>
          </p:txBody>
        </p:sp>
      </p:grpSp>
      <p:grpSp>
        <p:nvGrpSpPr>
          <p:cNvPr id="845847" name="Group 23">
            <a:extLst>
              <a:ext uri="{FF2B5EF4-FFF2-40B4-BE49-F238E27FC236}">
                <a16:creationId xmlns:a16="http://schemas.microsoft.com/office/drawing/2014/main" id="{8E54D8D0-67D6-48B8-A708-3CDC78438F6B}"/>
              </a:ext>
            </a:extLst>
          </p:cNvPr>
          <p:cNvGrpSpPr>
            <a:grpSpLocks/>
          </p:cNvGrpSpPr>
          <p:nvPr/>
        </p:nvGrpSpPr>
        <p:grpSpPr bwMode="auto">
          <a:xfrm>
            <a:off x="8116890" y="2725737"/>
            <a:ext cx="1500188" cy="1762125"/>
            <a:chOff x="4522" y="1451"/>
            <a:chExt cx="945" cy="1110"/>
          </a:xfrm>
        </p:grpSpPr>
        <p:sp>
          <p:nvSpPr>
            <p:cNvPr id="845848" name="AutoShape 24">
              <a:extLst>
                <a:ext uri="{FF2B5EF4-FFF2-40B4-BE49-F238E27FC236}">
                  <a16:creationId xmlns:a16="http://schemas.microsoft.com/office/drawing/2014/main" id="{7517DA7B-03F2-4EF4-8769-FDD64F2C5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1451"/>
              <a:ext cx="273" cy="1110"/>
            </a:xfrm>
            <a:prstGeom prst="rightBracket">
              <a:avLst>
                <a:gd name="adj" fmla="val 33883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49" name="Text Box 25">
              <a:extLst>
                <a:ext uri="{FF2B5EF4-FFF2-40B4-BE49-F238E27FC236}">
                  <a16:creationId xmlns:a16="http://schemas.microsoft.com/office/drawing/2014/main" id="{6EFBBE17-0AE0-46D8-9269-86432DA61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9" y="1872"/>
              <a:ext cx="878" cy="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ja-JP" altLang="en-US" sz="2000" b="0">
                  <a:effectLst/>
                  <a:latin typeface="+mn-lt"/>
                </a:rPr>
                <a:t>非アクティブ</a:t>
              </a:r>
            </a:p>
          </p:txBody>
        </p:sp>
      </p:grpSp>
      <p:grpSp>
        <p:nvGrpSpPr>
          <p:cNvPr id="845850" name="Group 26">
            <a:extLst>
              <a:ext uri="{FF2B5EF4-FFF2-40B4-BE49-F238E27FC236}">
                <a16:creationId xmlns:a16="http://schemas.microsoft.com/office/drawing/2014/main" id="{68789A6E-E2A8-48C2-96F7-EAB1CF671805}"/>
              </a:ext>
            </a:extLst>
          </p:cNvPr>
          <p:cNvGrpSpPr>
            <a:grpSpLocks/>
          </p:cNvGrpSpPr>
          <p:nvPr/>
        </p:nvGrpSpPr>
        <p:grpSpPr bwMode="auto">
          <a:xfrm>
            <a:off x="6026150" y="2506662"/>
            <a:ext cx="2090738" cy="3997325"/>
            <a:chOff x="3205" y="1323"/>
            <a:chExt cx="1317" cy="2518"/>
          </a:xfrm>
        </p:grpSpPr>
        <p:sp>
          <p:nvSpPr>
            <p:cNvPr id="845851" name="AutoShape 27">
              <a:extLst>
                <a:ext uri="{FF2B5EF4-FFF2-40B4-BE49-F238E27FC236}">
                  <a16:creationId xmlns:a16="http://schemas.microsoft.com/office/drawing/2014/main" id="{B9231378-5009-4E69-9BD1-AA0400654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" y="2251"/>
              <a:ext cx="1317" cy="1590"/>
            </a:xfrm>
            <a:prstGeom prst="can">
              <a:avLst>
                <a:gd name="adj" fmla="val 30914"/>
              </a:avLst>
            </a:prstGeom>
            <a:gradFill rotWithShape="0">
              <a:gsLst>
                <a:gs pos="0">
                  <a:srgbClr val="99CCFF">
                    <a:gamma/>
                    <a:shade val="46275"/>
                    <a:invGamma/>
                  </a:srgbClr>
                </a:gs>
                <a:gs pos="50000">
                  <a:srgbClr val="99CCFF"/>
                </a:gs>
                <a:gs pos="100000">
                  <a:srgbClr val="99C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ja-JP" altLang="en-US" sz="2000" b="0">
                <a:effectLst/>
                <a:latin typeface="+mn-lt"/>
              </a:endParaRPr>
            </a:p>
          </p:txBody>
        </p:sp>
        <p:sp>
          <p:nvSpPr>
            <p:cNvPr id="845852" name="AutoShape 28">
              <a:extLst>
                <a:ext uri="{FF2B5EF4-FFF2-40B4-BE49-F238E27FC236}">
                  <a16:creationId xmlns:a16="http://schemas.microsoft.com/office/drawing/2014/main" id="{F10DFAEA-98AA-4E85-8028-FE1D26189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" y="1323"/>
              <a:ext cx="1317" cy="1369"/>
            </a:xfrm>
            <a:prstGeom prst="can">
              <a:avLst>
                <a:gd name="adj" fmla="val 16973"/>
              </a:avLst>
            </a:prstGeom>
            <a:gradFill rotWithShape="0">
              <a:gsLst>
                <a:gs pos="0">
                  <a:srgbClr val="99CCFF">
                    <a:gamma/>
                    <a:shade val="46275"/>
                    <a:invGamma/>
                  </a:srgbClr>
                </a:gs>
                <a:gs pos="50000">
                  <a:srgbClr val="99CCFF"/>
                </a:gs>
                <a:gs pos="100000">
                  <a:srgbClr val="99C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ja-JP" altLang="en-US" sz="2000" b="0">
                <a:effectLst/>
                <a:latin typeface="+mn-lt"/>
              </a:endParaRPr>
            </a:p>
          </p:txBody>
        </p:sp>
      </p:grpSp>
      <p:sp>
        <p:nvSpPr>
          <p:cNvPr id="845853" name="Freeform 29">
            <a:extLst>
              <a:ext uri="{FF2B5EF4-FFF2-40B4-BE49-F238E27FC236}">
                <a16:creationId xmlns:a16="http://schemas.microsoft.com/office/drawing/2014/main" id="{4A433F8B-9922-4FD4-A8FD-51C42D7BA9D4}"/>
              </a:ext>
            </a:extLst>
          </p:cNvPr>
          <p:cNvSpPr>
            <a:spLocks/>
          </p:cNvSpPr>
          <p:nvPr/>
        </p:nvSpPr>
        <p:spPr bwMode="auto">
          <a:xfrm>
            <a:off x="6975476" y="4703762"/>
            <a:ext cx="195263" cy="1800225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54" name="AutoShape 30">
            <a:extLst>
              <a:ext uri="{FF2B5EF4-FFF2-40B4-BE49-F238E27FC236}">
                <a16:creationId xmlns:a16="http://schemas.microsoft.com/office/drawing/2014/main" id="{012C00A1-3BB7-429A-B8E9-7B63E8FC0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9" y="3990975"/>
            <a:ext cx="2090737" cy="2524125"/>
          </a:xfrm>
          <a:prstGeom prst="can">
            <a:avLst>
              <a:gd name="adj" fmla="val 30914"/>
            </a:avLst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50000">
                <a:srgbClr val="99CCFF"/>
              </a:gs>
              <a:gs pos="100000">
                <a:srgbClr val="99C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2000" b="0">
              <a:effectLst/>
              <a:latin typeface="+mn-lt"/>
            </a:endParaRPr>
          </a:p>
        </p:txBody>
      </p:sp>
      <p:sp>
        <p:nvSpPr>
          <p:cNvPr id="845855" name="Freeform 31">
            <a:extLst>
              <a:ext uri="{FF2B5EF4-FFF2-40B4-BE49-F238E27FC236}">
                <a16:creationId xmlns:a16="http://schemas.microsoft.com/office/drawing/2014/main" id="{FDC3665F-5E52-4154-A943-6196A0ABD9D8}"/>
              </a:ext>
            </a:extLst>
          </p:cNvPr>
          <p:cNvSpPr>
            <a:spLocks/>
          </p:cNvSpPr>
          <p:nvPr/>
        </p:nvSpPr>
        <p:spPr bwMode="auto">
          <a:xfrm>
            <a:off x="6973888" y="2878137"/>
            <a:ext cx="195262" cy="1800225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56" name="AutoShape 32">
            <a:extLst>
              <a:ext uri="{FF2B5EF4-FFF2-40B4-BE49-F238E27FC236}">
                <a16:creationId xmlns:a16="http://schemas.microsoft.com/office/drawing/2014/main" id="{1F00A2A9-3210-400A-9F6D-4CA2D1240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975" y="2506661"/>
            <a:ext cx="2090738" cy="2173288"/>
          </a:xfrm>
          <a:prstGeom prst="can">
            <a:avLst>
              <a:gd name="adj" fmla="val 16973"/>
            </a:avLst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50000">
                <a:srgbClr val="99CCFF"/>
              </a:gs>
              <a:gs pos="100000">
                <a:srgbClr val="99C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2000" b="0">
              <a:effectLst/>
              <a:latin typeface="+mn-lt"/>
            </a:endParaRPr>
          </a:p>
        </p:txBody>
      </p:sp>
      <p:sp>
        <p:nvSpPr>
          <p:cNvPr id="845857" name="Freeform 33">
            <a:extLst>
              <a:ext uri="{FF2B5EF4-FFF2-40B4-BE49-F238E27FC236}">
                <a16:creationId xmlns:a16="http://schemas.microsoft.com/office/drawing/2014/main" id="{5B7D2321-6C02-407F-B711-240FCBA4C380}"/>
              </a:ext>
            </a:extLst>
          </p:cNvPr>
          <p:cNvSpPr>
            <a:spLocks/>
          </p:cNvSpPr>
          <p:nvPr/>
        </p:nvSpPr>
        <p:spPr bwMode="auto">
          <a:xfrm>
            <a:off x="6975476" y="4764087"/>
            <a:ext cx="195263" cy="1679575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58" name="Freeform 34">
            <a:extLst>
              <a:ext uri="{FF2B5EF4-FFF2-40B4-BE49-F238E27FC236}">
                <a16:creationId xmlns:a16="http://schemas.microsoft.com/office/drawing/2014/main" id="{AFD5F3D9-E36D-4712-8038-CE4E2936E637}"/>
              </a:ext>
            </a:extLst>
          </p:cNvPr>
          <p:cNvSpPr>
            <a:spLocks/>
          </p:cNvSpPr>
          <p:nvPr/>
        </p:nvSpPr>
        <p:spPr bwMode="auto">
          <a:xfrm>
            <a:off x="6973888" y="2878136"/>
            <a:ext cx="195262" cy="1766888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5859" name="Group 35">
            <a:extLst>
              <a:ext uri="{FF2B5EF4-FFF2-40B4-BE49-F238E27FC236}">
                <a16:creationId xmlns:a16="http://schemas.microsoft.com/office/drawing/2014/main" id="{B2FA376C-6683-463A-8AD4-1E6B98297BD3}"/>
              </a:ext>
            </a:extLst>
          </p:cNvPr>
          <p:cNvGrpSpPr>
            <a:grpSpLocks/>
          </p:cNvGrpSpPr>
          <p:nvPr/>
        </p:nvGrpSpPr>
        <p:grpSpPr bwMode="auto">
          <a:xfrm>
            <a:off x="8116889" y="4538662"/>
            <a:ext cx="1546225" cy="1693863"/>
            <a:chOff x="4522" y="2603"/>
            <a:chExt cx="974" cy="1067"/>
          </a:xfrm>
        </p:grpSpPr>
        <p:sp>
          <p:nvSpPr>
            <p:cNvPr id="845860" name="AutoShape 36">
              <a:extLst>
                <a:ext uri="{FF2B5EF4-FFF2-40B4-BE49-F238E27FC236}">
                  <a16:creationId xmlns:a16="http://schemas.microsoft.com/office/drawing/2014/main" id="{9FD86F7C-9D38-4706-AC49-DB3839C63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2603"/>
              <a:ext cx="273" cy="1067"/>
            </a:xfrm>
            <a:prstGeom prst="rightBracket">
              <a:avLst>
                <a:gd name="adj" fmla="val 3257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61" name="Text Box 37">
              <a:extLst>
                <a:ext uri="{FF2B5EF4-FFF2-40B4-BE49-F238E27FC236}">
                  <a16:creationId xmlns:a16="http://schemas.microsoft.com/office/drawing/2014/main" id="{2E47A32B-F934-4CF0-B24F-003161C9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976"/>
              <a:ext cx="888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1" lang="ja-JP" altLang="en-US" sz="2000" b="0">
                  <a:effectLst/>
                  <a:latin typeface="+mn-lt"/>
                </a:rPr>
                <a:t>アクティブ</a:t>
              </a:r>
            </a:p>
          </p:txBody>
        </p:sp>
      </p:grpSp>
      <p:sp>
        <p:nvSpPr>
          <p:cNvPr id="845862" name="Freeform 38">
            <a:extLst>
              <a:ext uri="{FF2B5EF4-FFF2-40B4-BE49-F238E27FC236}">
                <a16:creationId xmlns:a16="http://schemas.microsoft.com/office/drawing/2014/main" id="{3E26C9D7-F60C-43E0-9986-DC4E6F5EC580}"/>
              </a:ext>
            </a:extLst>
          </p:cNvPr>
          <p:cNvSpPr>
            <a:spLocks/>
          </p:cNvSpPr>
          <p:nvPr/>
        </p:nvSpPr>
        <p:spPr bwMode="auto">
          <a:xfrm flipV="1">
            <a:off x="5594351" y="2727325"/>
            <a:ext cx="411163" cy="3489325"/>
          </a:xfrm>
          <a:custGeom>
            <a:avLst/>
            <a:gdLst>
              <a:gd name="T0" fmla="*/ 592 w 592"/>
              <a:gd name="T1" fmla="*/ 0 h 1488"/>
              <a:gd name="T2" fmla="*/ 16 w 592"/>
              <a:gd name="T3" fmla="*/ 768 h 1488"/>
              <a:gd name="T4" fmla="*/ 496 w 592"/>
              <a:gd name="T5" fmla="*/ 1488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92" h="1488">
                <a:moveTo>
                  <a:pt x="592" y="0"/>
                </a:moveTo>
                <a:cubicBezTo>
                  <a:pt x="312" y="260"/>
                  <a:pt x="32" y="520"/>
                  <a:pt x="16" y="768"/>
                </a:cubicBezTo>
                <a:cubicBezTo>
                  <a:pt x="0" y="1016"/>
                  <a:pt x="248" y="1252"/>
                  <a:pt x="496" y="148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63" name="Text Box 39">
            <a:extLst>
              <a:ext uri="{FF2B5EF4-FFF2-40B4-BE49-F238E27FC236}">
                <a16:creationId xmlns:a16="http://schemas.microsoft.com/office/drawing/2014/main" id="{16B0A0ED-AC7E-4064-9B68-55D7392DC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7063" y="5137150"/>
            <a:ext cx="1738312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非アクティブ</a:t>
            </a:r>
          </a:p>
        </p:txBody>
      </p:sp>
      <p:sp>
        <p:nvSpPr>
          <p:cNvPr id="845864" name="Text Box 40">
            <a:extLst>
              <a:ext uri="{FF2B5EF4-FFF2-40B4-BE49-F238E27FC236}">
                <a16:creationId xmlns:a16="http://schemas.microsoft.com/office/drawing/2014/main" id="{4621FBC8-683A-463B-AA42-6FDB3CF8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0863" y="3392487"/>
            <a:ext cx="1516062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アクティブ   </a:t>
            </a:r>
          </a:p>
        </p:txBody>
      </p:sp>
      <p:grpSp>
        <p:nvGrpSpPr>
          <p:cNvPr id="845865" name="Group 41">
            <a:extLst>
              <a:ext uri="{FF2B5EF4-FFF2-40B4-BE49-F238E27FC236}">
                <a16:creationId xmlns:a16="http://schemas.microsoft.com/office/drawing/2014/main" id="{AB45E652-87B4-4002-94D6-F388F14199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98150" y="4840287"/>
            <a:ext cx="911225" cy="488950"/>
            <a:chOff x="3456" y="1728"/>
            <a:chExt cx="672" cy="432"/>
          </a:xfrm>
        </p:grpSpPr>
        <p:sp>
          <p:nvSpPr>
            <p:cNvPr id="845866" name="Rectangle 42">
              <a:extLst>
                <a:ext uri="{FF2B5EF4-FFF2-40B4-BE49-F238E27FC236}">
                  <a16:creationId xmlns:a16="http://schemas.microsoft.com/office/drawing/2014/main" id="{84CDA1D4-1A07-418B-8180-3008AFE0CC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56" y="1728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PerspectiveBottomLeft"/>
              <a:lightRig rig="legacyFlat3" dir="t"/>
            </a:scene3d>
            <a:sp3d extrusionH="2905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grpSp>
          <p:nvGrpSpPr>
            <p:cNvPr id="845867" name="Group 43">
              <a:extLst>
                <a:ext uri="{FF2B5EF4-FFF2-40B4-BE49-F238E27FC236}">
                  <a16:creationId xmlns:a16="http://schemas.microsoft.com/office/drawing/2014/main" id="{68D50137-B4CB-427B-869E-70A199BF6A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40" y="1848"/>
              <a:ext cx="192" cy="192"/>
              <a:chOff x="3792" y="2736"/>
              <a:chExt cx="192" cy="192"/>
            </a:xfrm>
          </p:grpSpPr>
          <p:sp>
            <p:nvSpPr>
              <p:cNvPr id="845868" name="Oval 44">
                <a:extLst>
                  <a:ext uri="{FF2B5EF4-FFF2-40B4-BE49-F238E27FC236}">
                    <a16:creationId xmlns:a16="http://schemas.microsoft.com/office/drawing/2014/main" id="{69B2E0C4-C24C-4D95-BB10-161C2B855E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92" y="273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45869" name="Oval 45">
                <a:extLst>
                  <a:ext uri="{FF2B5EF4-FFF2-40B4-BE49-F238E27FC236}">
                    <a16:creationId xmlns:a16="http://schemas.microsoft.com/office/drawing/2014/main" id="{C6DFF883-6913-4F5E-8359-52F6E8A498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16" y="276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</p:grpSp>
        <p:sp>
          <p:nvSpPr>
            <p:cNvPr id="845870" name="Oval 46">
              <a:extLst>
                <a:ext uri="{FF2B5EF4-FFF2-40B4-BE49-F238E27FC236}">
                  <a16:creationId xmlns:a16="http://schemas.microsoft.com/office/drawing/2014/main" id="{B37B088E-B5B0-4E3F-BAA7-380F55DC04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4" y="182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71" name="Oval 47">
              <a:extLst>
                <a:ext uri="{FF2B5EF4-FFF2-40B4-BE49-F238E27FC236}">
                  <a16:creationId xmlns:a16="http://schemas.microsoft.com/office/drawing/2014/main" id="{0F1D9A21-B01F-4173-8F57-020A9CF817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28" y="1848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72" name="Oval 48">
              <a:extLst>
                <a:ext uri="{FF2B5EF4-FFF2-40B4-BE49-F238E27FC236}">
                  <a16:creationId xmlns:a16="http://schemas.microsoft.com/office/drawing/2014/main" id="{1C96F214-4A30-4D0E-ACCE-6C0BD9307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2" y="1872"/>
              <a:ext cx="144" cy="14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73" name="Oval 49">
              <a:extLst>
                <a:ext uri="{FF2B5EF4-FFF2-40B4-BE49-F238E27FC236}">
                  <a16:creationId xmlns:a16="http://schemas.microsoft.com/office/drawing/2014/main" id="{63DAC2E0-8311-4DB9-A99F-EF360BA3D3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66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74" name="Oval 50">
              <a:extLst>
                <a:ext uri="{FF2B5EF4-FFF2-40B4-BE49-F238E27FC236}">
                  <a16:creationId xmlns:a16="http://schemas.microsoft.com/office/drawing/2014/main" id="{7E6F68A6-DD75-4D6E-A8A0-AE6967EDE1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65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5875" name="AutoShape 51">
            <a:extLst>
              <a:ext uri="{FF2B5EF4-FFF2-40B4-BE49-F238E27FC236}">
                <a16:creationId xmlns:a16="http://schemas.microsoft.com/office/drawing/2014/main" id="{2F5336DC-DDA8-4E60-827B-BC04ACF89D4D}"/>
              </a:ext>
            </a:extLst>
          </p:cNvPr>
          <p:cNvSpPr>
            <a:spLocks noChangeArrowheads="1"/>
          </p:cNvSpPr>
          <p:nvPr/>
        </p:nvSpPr>
        <p:spPr bwMode="auto">
          <a:xfrm rot="1654579" flipV="1">
            <a:off x="9172120" y="4112743"/>
            <a:ext cx="1800225" cy="360362"/>
          </a:xfrm>
          <a:prstGeom prst="rightArrow">
            <a:avLst>
              <a:gd name="adj1" fmla="val 50000"/>
              <a:gd name="adj2" fmla="val 124890"/>
            </a:avLst>
          </a:prstGeom>
          <a:gradFill rotWithShape="0">
            <a:gsLst>
              <a:gs pos="0">
                <a:srgbClr val="FF9900">
                  <a:gamma/>
                  <a:tint val="33725"/>
                  <a:invGamma/>
                </a:srgbClr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76" name="Text Box 52">
            <a:extLst>
              <a:ext uri="{FF2B5EF4-FFF2-40B4-BE49-F238E27FC236}">
                <a16:creationId xmlns:a16="http://schemas.microsoft.com/office/drawing/2014/main" id="{211713FA-E972-499A-B9A4-B7ED415A3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9" y="3619500"/>
            <a:ext cx="439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>
                <a:solidFill>
                  <a:schemeClr val="bg2"/>
                </a:solidFill>
                <a:effectLst/>
                <a:latin typeface="+mn-lt"/>
              </a:rPr>
              <a:t>①</a:t>
            </a:r>
          </a:p>
        </p:txBody>
      </p:sp>
      <p:sp>
        <p:nvSpPr>
          <p:cNvPr id="845877" name="Text Box 53">
            <a:extLst>
              <a:ext uri="{FF2B5EF4-FFF2-40B4-BE49-F238E27FC236}">
                <a16:creationId xmlns:a16="http://schemas.microsoft.com/office/drawing/2014/main" id="{FE181D98-FA59-4E14-B893-63C538F6F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2" y="4035427"/>
            <a:ext cx="439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③</a:t>
            </a:r>
          </a:p>
        </p:txBody>
      </p:sp>
      <p:sp>
        <p:nvSpPr>
          <p:cNvPr id="845878" name="Text Box 54">
            <a:extLst>
              <a:ext uri="{FF2B5EF4-FFF2-40B4-BE49-F238E27FC236}">
                <a16:creationId xmlns:a16="http://schemas.microsoft.com/office/drawing/2014/main" id="{179A4F33-4018-43EC-AD79-AB7056759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575" y="5235575"/>
            <a:ext cx="439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>
                <a:solidFill>
                  <a:schemeClr val="bg2"/>
                </a:solidFill>
                <a:effectLst/>
                <a:latin typeface="+mn-lt"/>
              </a:rPr>
              <a:t>②</a:t>
            </a:r>
          </a:p>
        </p:txBody>
      </p:sp>
      <p:sp>
        <p:nvSpPr>
          <p:cNvPr id="845879" name="Text Box 55">
            <a:extLst>
              <a:ext uri="{FF2B5EF4-FFF2-40B4-BE49-F238E27FC236}">
                <a16:creationId xmlns:a16="http://schemas.microsoft.com/office/drawing/2014/main" id="{C88F7124-504B-447C-BAA3-A076DF159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0313" y="5391150"/>
            <a:ext cx="1658937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 dirty="0">
                <a:effectLst/>
                <a:latin typeface="+mn-lt"/>
              </a:rPr>
              <a:t>③トランザクションログバックアップを取得</a:t>
            </a:r>
          </a:p>
        </p:txBody>
      </p:sp>
      <p:sp>
        <p:nvSpPr>
          <p:cNvPr id="845880" name="Text Box 56">
            <a:extLst>
              <a:ext uri="{FF2B5EF4-FFF2-40B4-BE49-F238E27FC236}">
                <a16:creationId xmlns:a16="http://schemas.microsoft.com/office/drawing/2014/main" id="{4615BF1A-C5B9-4435-8EF4-567884870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498" y="5360989"/>
            <a:ext cx="439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>
                <a:solidFill>
                  <a:schemeClr val="bg2"/>
                </a:solidFill>
                <a:effectLst/>
                <a:latin typeface="+mn-lt"/>
              </a:rPr>
              <a:t>②</a:t>
            </a:r>
          </a:p>
        </p:txBody>
      </p:sp>
      <p:sp>
        <p:nvSpPr>
          <p:cNvPr id="845881" name="Text Box 57">
            <a:extLst>
              <a:ext uri="{FF2B5EF4-FFF2-40B4-BE49-F238E27FC236}">
                <a16:creationId xmlns:a16="http://schemas.microsoft.com/office/drawing/2014/main" id="{F02F3752-6073-4C1D-BF9B-F723869B2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9814" y="3797300"/>
            <a:ext cx="439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 dirty="0">
                <a:effectLst/>
                <a:latin typeface="+mn-lt"/>
              </a:rPr>
              <a:t>④</a:t>
            </a:r>
          </a:p>
        </p:txBody>
      </p:sp>
      <p:sp>
        <p:nvSpPr>
          <p:cNvPr id="845882" name="Text Box 58">
            <a:extLst>
              <a:ext uri="{FF2B5EF4-FFF2-40B4-BE49-F238E27FC236}">
                <a16:creationId xmlns:a16="http://schemas.microsoft.com/office/drawing/2014/main" id="{F2A0C4B5-E2C5-4E32-AE60-6066D278A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9332" y="4227744"/>
            <a:ext cx="16589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 u="sng" dirty="0">
                <a:solidFill>
                  <a:srgbClr val="000000"/>
                </a:solidFill>
                <a:effectLst/>
                <a:latin typeface="+mn-lt"/>
              </a:rPr>
              <a:t>内部的に論理</a:t>
            </a:r>
          </a:p>
          <a:p>
            <a:r>
              <a:rPr kumimoji="1" lang="ja-JP" altLang="en-US" sz="1600" b="0" u="sng" dirty="0">
                <a:solidFill>
                  <a:srgbClr val="000000"/>
                </a:solidFill>
                <a:effectLst/>
                <a:latin typeface="+mn-lt"/>
              </a:rPr>
              <a:t>分割されている</a:t>
            </a:r>
          </a:p>
        </p:txBody>
      </p:sp>
    </p:spTree>
  </p:cSld>
  <p:clrMapOvr>
    <a:masterClrMapping/>
  </p:clrMapOvr>
  <p:transition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>
            <a:extLst>
              <a:ext uri="{FF2B5EF4-FFF2-40B4-BE49-F238E27FC236}">
                <a16:creationId xmlns:a16="http://schemas.microsoft.com/office/drawing/2014/main" id="{8EBA3E2A-F741-4941-813C-C4ADA316B0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バックアップ運用例</a:t>
            </a:r>
          </a:p>
        </p:txBody>
      </p:sp>
      <p:sp>
        <p:nvSpPr>
          <p:cNvPr id="847875" name="Rectangle 3">
            <a:extLst>
              <a:ext uri="{FF2B5EF4-FFF2-40B4-BE49-F238E27FC236}">
                <a16:creationId xmlns:a16="http://schemas.microsoft.com/office/drawing/2014/main" id="{87F8D747-17AA-4860-A224-8C9F3272B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4997450"/>
            <a:ext cx="8545513" cy="112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>
            <a:spAutoFit/>
          </a:bodyPr>
          <a:lstStyle>
            <a:lvl1pPr marL="342900" indent="-3429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r>
              <a:rPr lang="ja-JP" altLang="en-US" sz="1600" b="0" dirty="0">
                <a:effectLst/>
                <a:latin typeface="+mn-lt"/>
              </a:rPr>
              <a:t>土曜の深夜</a:t>
            </a:r>
            <a:r>
              <a:rPr lang="en-US" altLang="ja-JP" sz="1600" b="0" dirty="0">
                <a:effectLst/>
                <a:latin typeface="+mn-lt"/>
              </a:rPr>
              <a:t>23:00</a:t>
            </a:r>
            <a:r>
              <a:rPr lang="ja-JP" altLang="en-US" sz="1600" b="0" dirty="0">
                <a:effectLst/>
                <a:latin typeface="+mn-lt"/>
              </a:rPr>
              <a:t>　にデータファイルのフルバックアップを取得</a:t>
            </a:r>
          </a:p>
          <a:p>
            <a:r>
              <a:rPr lang="ja-JP" altLang="en-US" sz="1600" b="0" dirty="0">
                <a:effectLst/>
                <a:latin typeface="+mn-lt"/>
              </a:rPr>
              <a:t>月曜から金曜の業務中</a:t>
            </a:r>
            <a:r>
              <a:rPr lang="en-US" altLang="ja-JP" sz="1600" b="0" dirty="0">
                <a:effectLst/>
                <a:latin typeface="+mn-lt"/>
              </a:rPr>
              <a:t>3</a:t>
            </a:r>
            <a:r>
              <a:rPr lang="ja-JP" altLang="en-US" sz="1600" b="0" dirty="0">
                <a:effectLst/>
                <a:latin typeface="+mn-lt"/>
              </a:rPr>
              <a:t>時間置き</a:t>
            </a:r>
            <a:r>
              <a:rPr lang="en-US" altLang="ja-JP" sz="1600" b="0" dirty="0">
                <a:effectLst/>
                <a:latin typeface="+mn-lt"/>
              </a:rPr>
              <a:t>(12:00/15:00/18:00)</a:t>
            </a:r>
            <a:r>
              <a:rPr lang="ja-JP" altLang="en-US" sz="1600" b="0" dirty="0">
                <a:effectLst/>
                <a:latin typeface="+mn-lt"/>
              </a:rPr>
              <a:t>にトランザクションログファイルのバックアップを取得</a:t>
            </a:r>
          </a:p>
          <a:p>
            <a:r>
              <a:rPr lang="ja-JP" altLang="en-US" sz="1600" b="0" dirty="0">
                <a:effectLst/>
                <a:latin typeface="+mn-lt"/>
              </a:rPr>
              <a:t>月曜から金曜の</a:t>
            </a:r>
            <a:r>
              <a:rPr lang="en-US" altLang="ja-JP" sz="1600" b="0" dirty="0">
                <a:effectLst/>
                <a:latin typeface="+mn-lt"/>
              </a:rPr>
              <a:t>23:00</a:t>
            </a:r>
            <a:r>
              <a:rPr lang="ja-JP" altLang="en-US" sz="1600" b="0" dirty="0">
                <a:effectLst/>
                <a:latin typeface="+mn-lt"/>
              </a:rPr>
              <a:t>にデータファイルの差分バックアップを取得</a:t>
            </a:r>
          </a:p>
        </p:txBody>
      </p:sp>
      <p:sp>
        <p:nvSpPr>
          <p:cNvPr id="847876" name="Line 4">
            <a:extLst>
              <a:ext uri="{FF2B5EF4-FFF2-40B4-BE49-F238E27FC236}">
                <a16:creationId xmlns:a16="http://schemas.microsoft.com/office/drawing/2014/main" id="{847DD4FC-148D-4008-B3A8-43DEE1139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5063" y="1685925"/>
            <a:ext cx="4762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77" name="Text Box 5">
            <a:extLst>
              <a:ext uri="{FF2B5EF4-FFF2-40B4-BE49-F238E27FC236}">
                <a16:creationId xmlns:a16="http://schemas.microsoft.com/office/drawing/2014/main" id="{810541DB-C884-40FE-A00C-A9E0B2EE7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1443038"/>
            <a:ext cx="388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土</a:t>
            </a:r>
          </a:p>
        </p:txBody>
      </p:sp>
      <p:sp>
        <p:nvSpPr>
          <p:cNvPr id="847878" name="Text Box 6">
            <a:extLst>
              <a:ext uri="{FF2B5EF4-FFF2-40B4-BE49-F238E27FC236}">
                <a16:creationId xmlns:a16="http://schemas.microsoft.com/office/drawing/2014/main" id="{FDA447E6-16FA-462B-9930-90E38DFB7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1" y="1346200"/>
            <a:ext cx="6719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600" b="0">
                <a:effectLst/>
                <a:latin typeface="+mn-lt"/>
              </a:rPr>
              <a:t>23:00</a:t>
            </a:r>
          </a:p>
        </p:txBody>
      </p:sp>
      <p:sp>
        <p:nvSpPr>
          <p:cNvPr id="847879" name="Line 7">
            <a:extLst>
              <a:ext uri="{FF2B5EF4-FFF2-40B4-BE49-F238E27FC236}">
                <a16:creationId xmlns:a16="http://schemas.microsoft.com/office/drawing/2014/main" id="{EE82BB15-4F48-4569-922A-278AE3431D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0076" y="1674813"/>
            <a:ext cx="4763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80" name="Text Box 8">
            <a:extLst>
              <a:ext uri="{FF2B5EF4-FFF2-40B4-BE49-F238E27FC236}">
                <a16:creationId xmlns:a16="http://schemas.microsoft.com/office/drawing/2014/main" id="{EC68CC76-6415-419B-B84A-AAA4B3097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75" y="1443038"/>
            <a:ext cx="388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月</a:t>
            </a:r>
          </a:p>
        </p:txBody>
      </p:sp>
      <p:sp>
        <p:nvSpPr>
          <p:cNvPr id="847881" name="Line 9">
            <a:extLst>
              <a:ext uri="{FF2B5EF4-FFF2-40B4-BE49-F238E27FC236}">
                <a16:creationId xmlns:a16="http://schemas.microsoft.com/office/drawing/2014/main" id="{29225070-5700-4AF2-843D-3FD60B1E2D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6476" y="1674813"/>
            <a:ext cx="4763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82" name="Text Box 10">
            <a:extLst>
              <a:ext uri="{FF2B5EF4-FFF2-40B4-BE49-F238E27FC236}">
                <a16:creationId xmlns:a16="http://schemas.microsoft.com/office/drawing/2014/main" id="{41AA0B16-C0EC-4B18-9A5C-1167F5565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335088"/>
            <a:ext cx="5613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600" b="0">
                <a:effectLst/>
                <a:latin typeface="+mn-lt"/>
              </a:rPr>
              <a:t>9:00</a:t>
            </a:r>
          </a:p>
        </p:txBody>
      </p:sp>
      <p:sp>
        <p:nvSpPr>
          <p:cNvPr id="847883" name="Text Box 11">
            <a:extLst>
              <a:ext uri="{FF2B5EF4-FFF2-40B4-BE49-F238E27FC236}">
                <a16:creationId xmlns:a16="http://schemas.microsoft.com/office/drawing/2014/main" id="{B9B9A4F1-0AEB-420C-841D-5BF7A7D91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1335088"/>
            <a:ext cx="6719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600" b="0">
                <a:effectLst/>
                <a:latin typeface="+mn-lt"/>
              </a:rPr>
              <a:t>23:00</a:t>
            </a:r>
          </a:p>
        </p:txBody>
      </p:sp>
      <p:sp>
        <p:nvSpPr>
          <p:cNvPr id="847884" name="Line 12">
            <a:extLst>
              <a:ext uri="{FF2B5EF4-FFF2-40B4-BE49-F238E27FC236}">
                <a16:creationId xmlns:a16="http://schemas.microsoft.com/office/drawing/2014/main" id="{C29B2D1A-45C4-4C33-BAC5-85751296F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555163" y="1673225"/>
            <a:ext cx="4762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85" name="Text Box 13">
            <a:extLst>
              <a:ext uri="{FF2B5EF4-FFF2-40B4-BE49-F238E27FC236}">
                <a16:creationId xmlns:a16="http://schemas.microsoft.com/office/drawing/2014/main" id="{B49CB213-F1CB-4E74-93EA-0285ADA52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114" y="1443038"/>
            <a:ext cx="3889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金</a:t>
            </a:r>
          </a:p>
        </p:txBody>
      </p:sp>
      <p:sp>
        <p:nvSpPr>
          <p:cNvPr id="847886" name="Line 14">
            <a:extLst>
              <a:ext uri="{FF2B5EF4-FFF2-40B4-BE49-F238E27FC236}">
                <a16:creationId xmlns:a16="http://schemas.microsoft.com/office/drawing/2014/main" id="{7FAC3EAF-F8AB-49DD-ABC7-E9B186E6D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1563" y="1673225"/>
            <a:ext cx="4762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87" name="Text Box 15">
            <a:extLst>
              <a:ext uri="{FF2B5EF4-FFF2-40B4-BE49-F238E27FC236}">
                <a16:creationId xmlns:a16="http://schemas.microsoft.com/office/drawing/2014/main" id="{1C558F07-77DB-48E3-B1A6-77F57B4CB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1688" y="1333500"/>
            <a:ext cx="5613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600" b="0">
                <a:effectLst/>
                <a:latin typeface="+mn-lt"/>
              </a:rPr>
              <a:t>9:00</a:t>
            </a:r>
          </a:p>
        </p:txBody>
      </p:sp>
      <p:sp>
        <p:nvSpPr>
          <p:cNvPr id="847888" name="Text Box 16">
            <a:extLst>
              <a:ext uri="{FF2B5EF4-FFF2-40B4-BE49-F238E27FC236}">
                <a16:creationId xmlns:a16="http://schemas.microsoft.com/office/drawing/2014/main" id="{CBD00723-CA07-4983-BBE6-2B8E712E4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4175" y="1333500"/>
            <a:ext cx="5613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600" b="0">
                <a:effectLst/>
                <a:latin typeface="+mn-lt"/>
              </a:rPr>
              <a:t>0:00</a:t>
            </a:r>
          </a:p>
        </p:txBody>
      </p:sp>
      <p:sp>
        <p:nvSpPr>
          <p:cNvPr id="847889" name="Text Box 17">
            <a:extLst>
              <a:ext uri="{FF2B5EF4-FFF2-40B4-BE49-F238E27FC236}">
                <a16:creationId xmlns:a16="http://schemas.microsoft.com/office/drawing/2014/main" id="{E6C62695-F362-44D8-8A1A-422885ADA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6" y="1360488"/>
            <a:ext cx="5318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800" b="0">
                <a:effectLst/>
                <a:latin typeface="+mn-lt"/>
              </a:rPr>
              <a:t>・・・</a:t>
            </a:r>
          </a:p>
        </p:txBody>
      </p:sp>
      <p:sp>
        <p:nvSpPr>
          <p:cNvPr id="847890" name="Text Box 18">
            <a:extLst>
              <a:ext uri="{FF2B5EF4-FFF2-40B4-BE49-F238E27FC236}">
                <a16:creationId xmlns:a16="http://schemas.microsoft.com/office/drawing/2014/main" id="{517352F5-8ECB-4982-9E19-9DAF02472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5888" y="1358901"/>
            <a:ext cx="531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800" b="0">
                <a:effectLst/>
                <a:latin typeface="+mn-lt"/>
              </a:rPr>
              <a:t>・・・</a:t>
            </a:r>
          </a:p>
        </p:txBody>
      </p:sp>
      <p:sp>
        <p:nvSpPr>
          <p:cNvPr id="847891" name="Line 19">
            <a:extLst>
              <a:ext uri="{FF2B5EF4-FFF2-40B4-BE49-F238E27FC236}">
                <a16:creationId xmlns:a16="http://schemas.microsoft.com/office/drawing/2014/main" id="{F9BF2C33-AB9B-451C-B0E4-1A6A5FE183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4989" y="2060575"/>
            <a:ext cx="8370887" cy="7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92" name="Rectangle 20">
            <a:extLst>
              <a:ext uri="{FF2B5EF4-FFF2-40B4-BE49-F238E27FC236}">
                <a16:creationId xmlns:a16="http://schemas.microsoft.com/office/drawing/2014/main" id="{D6A384D4-5076-46F8-8957-EA5383E39E5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7500" y="4095751"/>
            <a:ext cx="1511300" cy="773112"/>
          </a:xfrm>
          <a:prstGeom prst="rect">
            <a:avLst/>
          </a:prstGeom>
          <a:solidFill>
            <a:srgbClr val="007233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データファイルの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フルバックアップ</a:t>
            </a:r>
          </a:p>
        </p:txBody>
      </p:sp>
      <p:sp>
        <p:nvSpPr>
          <p:cNvPr id="847893" name="Rectangle 21">
            <a:extLst>
              <a:ext uri="{FF2B5EF4-FFF2-40B4-BE49-F238E27FC236}">
                <a16:creationId xmlns:a16="http://schemas.microsoft.com/office/drawing/2014/main" id="{9806423E-2BA6-428B-B94A-5BA3BCAE766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8339" y="4090987"/>
            <a:ext cx="1296987" cy="777875"/>
          </a:xfrm>
          <a:prstGeom prst="rect">
            <a:avLst/>
          </a:prstGeom>
          <a:solidFill>
            <a:srgbClr val="0072C6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トランザクション</a:t>
            </a:r>
          </a:p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ログファイルの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バックアップ</a:t>
            </a:r>
          </a:p>
        </p:txBody>
      </p:sp>
      <p:sp>
        <p:nvSpPr>
          <p:cNvPr id="847894" name="Rectangle 22">
            <a:extLst>
              <a:ext uri="{FF2B5EF4-FFF2-40B4-BE49-F238E27FC236}">
                <a16:creationId xmlns:a16="http://schemas.microsoft.com/office/drawing/2014/main" id="{CAE34145-CC8C-4F2C-9B1B-DE5C4F45140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64075" y="4090989"/>
            <a:ext cx="1320800" cy="769935"/>
          </a:xfrm>
          <a:prstGeom prst="rect">
            <a:avLst/>
          </a:prstGeom>
          <a:solidFill>
            <a:srgbClr val="007233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データファイルの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差分バックアップ</a:t>
            </a:r>
          </a:p>
        </p:txBody>
      </p:sp>
      <p:sp>
        <p:nvSpPr>
          <p:cNvPr id="847895" name="AutoShape 23">
            <a:extLst>
              <a:ext uri="{FF2B5EF4-FFF2-40B4-BE49-F238E27FC236}">
                <a16:creationId xmlns:a16="http://schemas.microsoft.com/office/drawing/2014/main" id="{7A3A71DA-F7C1-4287-B9C3-A3E321493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1" y="2535238"/>
            <a:ext cx="771525" cy="1331912"/>
          </a:xfrm>
          <a:prstGeom prst="can">
            <a:avLst>
              <a:gd name="adj" fmla="val 43158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96" name="AutoShape 24">
            <a:extLst>
              <a:ext uri="{FF2B5EF4-FFF2-40B4-BE49-F238E27FC236}">
                <a16:creationId xmlns:a16="http://schemas.microsoft.com/office/drawing/2014/main" id="{E5E32728-300B-4614-9894-14972CE91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5" y="2725739"/>
            <a:ext cx="647700" cy="579437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7897" name="Group 25">
            <a:extLst>
              <a:ext uri="{FF2B5EF4-FFF2-40B4-BE49-F238E27FC236}">
                <a16:creationId xmlns:a16="http://schemas.microsoft.com/office/drawing/2014/main" id="{334A746E-AC2B-4796-93E8-3DAD7155CA13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2894014"/>
            <a:ext cx="1403350" cy="433387"/>
            <a:chOff x="934" y="2023"/>
            <a:chExt cx="884" cy="273"/>
          </a:xfrm>
        </p:grpSpPr>
        <p:pic>
          <p:nvPicPr>
            <p:cNvPr id="847898" name="Picture 26" descr="policy_mini_s">
              <a:extLst>
                <a:ext uri="{FF2B5EF4-FFF2-40B4-BE49-F238E27FC236}">
                  <a16:creationId xmlns:a16="http://schemas.microsoft.com/office/drawing/2014/main" id="{34F59701-C5CE-4F78-9BAB-68F17024B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7899" name="Picture 27" descr="policy_mini_s">
              <a:extLst>
                <a:ext uri="{FF2B5EF4-FFF2-40B4-BE49-F238E27FC236}">
                  <a16:creationId xmlns:a16="http://schemas.microsoft.com/office/drawing/2014/main" id="{04871E57-8A5F-48F6-AD49-ACCA10AB1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" y="2023"/>
              <a:ext cx="295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7900" name="Picture 28" descr="policy_mini_s">
              <a:extLst>
                <a:ext uri="{FF2B5EF4-FFF2-40B4-BE49-F238E27FC236}">
                  <a16:creationId xmlns:a16="http://schemas.microsoft.com/office/drawing/2014/main" id="{8DF976D9-13BF-4A12-BFFF-4293385FA8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847901" name="AutoShape 29">
            <a:extLst>
              <a:ext uri="{FF2B5EF4-FFF2-40B4-BE49-F238E27FC236}">
                <a16:creationId xmlns:a16="http://schemas.microsoft.com/office/drawing/2014/main" id="{900C90E9-63A6-4292-A735-2B4E5F2B1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938" y="2714625"/>
            <a:ext cx="647700" cy="768350"/>
          </a:xfrm>
          <a:prstGeom prst="can">
            <a:avLst>
              <a:gd name="adj" fmla="val 29657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7902" name="Group 30">
            <a:extLst>
              <a:ext uri="{FF2B5EF4-FFF2-40B4-BE49-F238E27FC236}">
                <a16:creationId xmlns:a16="http://schemas.microsoft.com/office/drawing/2014/main" id="{93F285E3-AA96-4A5D-922F-1603FFA7941C}"/>
              </a:ext>
            </a:extLst>
          </p:cNvPr>
          <p:cNvGrpSpPr>
            <a:grpSpLocks/>
          </p:cNvGrpSpPr>
          <p:nvPr/>
        </p:nvGrpSpPr>
        <p:grpSpPr bwMode="auto">
          <a:xfrm>
            <a:off x="5173663" y="2882900"/>
            <a:ext cx="1403350" cy="433388"/>
            <a:chOff x="934" y="2023"/>
            <a:chExt cx="884" cy="273"/>
          </a:xfrm>
        </p:grpSpPr>
        <p:pic>
          <p:nvPicPr>
            <p:cNvPr id="847903" name="Picture 31" descr="policy_mini_s">
              <a:extLst>
                <a:ext uri="{FF2B5EF4-FFF2-40B4-BE49-F238E27FC236}">
                  <a16:creationId xmlns:a16="http://schemas.microsoft.com/office/drawing/2014/main" id="{30F87DAB-D8FF-496B-B227-A84CCE373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7904" name="Picture 32" descr="policy_mini_s">
              <a:extLst>
                <a:ext uri="{FF2B5EF4-FFF2-40B4-BE49-F238E27FC236}">
                  <a16:creationId xmlns:a16="http://schemas.microsoft.com/office/drawing/2014/main" id="{7B3FD426-8686-4359-92AC-6C3DDE29B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" y="2023"/>
              <a:ext cx="295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7905" name="Picture 33" descr="policy_mini_s">
              <a:extLst>
                <a:ext uri="{FF2B5EF4-FFF2-40B4-BE49-F238E27FC236}">
                  <a16:creationId xmlns:a16="http://schemas.microsoft.com/office/drawing/2014/main" id="{B7456E3A-E9D7-4B81-B6E4-FE35A477A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47906" name="Picture 34" descr="policy_mini_s">
            <a:extLst>
              <a:ext uri="{FF2B5EF4-FFF2-40B4-BE49-F238E27FC236}">
                <a16:creationId xmlns:a16="http://schemas.microsoft.com/office/drawing/2014/main" id="{550E3720-9D97-4F7C-ADCE-5E1B72C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1" y="2897189"/>
            <a:ext cx="4667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47907" name="Picture 35" descr="policy_mini_s">
            <a:extLst>
              <a:ext uri="{FF2B5EF4-FFF2-40B4-BE49-F238E27FC236}">
                <a16:creationId xmlns:a16="http://schemas.microsoft.com/office/drawing/2014/main" id="{8DFE514A-7430-45DF-B422-5B4402A1D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2897189"/>
            <a:ext cx="46831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47908" name="Picture 36" descr="policy_mini_s">
            <a:extLst>
              <a:ext uri="{FF2B5EF4-FFF2-40B4-BE49-F238E27FC236}">
                <a16:creationId xmlns:a16="http://schemas.microsoft.com/office/drawing/2014/main" id="{E4E95F46-6E99-4E85-BCBA-BCD33F95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76" y="2897189"/>
            <a:ext cx="4667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47909" name="Line 37">
            <a:extLst>
              <a:ext uri="{FF2B5EF4-FFF2-40B4-BE49-F238E27FC236}">
                <a16:creationId xmlns:a16="http://schemas.microsoft.com/office/drawing/2014/main" id="{A4EB9F24-34BE-43F0-BA00-03B8227B0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3438" y="1928813"/>
            <a:ext cx="4762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910" name="AutoShape 38">
            <a:extLst>
              <a:ext uri="{FF2B5EF4-FFF2-40B4-BE49-F238E27FC236}">
                <a16:creationId xmlns:a16="http://schemas.microsoft.com/office/drawing/2014/main" id="{03B9ECD1-5B4C-4FBF-9368-B29E5F8ED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501" y="3363914"/>
            <a:ext cx="187325" cy="598487"/>
          </a:xfrm>
          <a:prstGeom prst="upArrow">
            <a:avLst>
              <a:gd name="adj1" fmla="val 50000"/>
              <a:gd name="adj2" fmla="val 79873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911" name="AutoShape 39">
            <a:extLst>
              <a:ext uri="{FF2B5EF4-FFF2-40B4-BE49-F238E27FC236}">
                <a16:creationId xmlns:a16="http://schemas.microsoft.com/office/drawing/2014/main" id="{75AF7FA2-3BA9-48F1-B809-9C8D450E7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1" y="3363914"/>
            <a:ext cx="187325" cy="598487"/>
          </a:xfrm>
          <a:prstGeom prst="upArrow">
            <a:avLst>
              <a:gd name="adj1" fmla="val 50000"/>
              <a:gd name="adj2" fmla="val 79873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912" name="AutoShape 40">
            <a:extLst>
              <a:ext uri="{FF2B5EF4-FFF2-40B4-BE49-F238E27FC236}">
                <a16:creationId xmlns:a16="http://schemas.microsoft.com/office/drawing/2014/main" id="{3BA2B372-84B7-4BBD-BD05-86CAB484D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776" y="3667126"/>
            <a:ext cx="187325" cy="447675"/>
          </a:xfrm>
          <a:prstGeom prst="upArrow">
            <a:avLst>
              <a:gd name="adj1" fmla="val 50000"/>
              <a:gd name="adj2" fmla="val 59746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</p:spTree>
  </p:cSld>
  <p:clrMapOvr>
    <a:masterClrMapping/>
  </p:clrMapOvr>
  <p:transition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Line 2">
            <a:extLst>
              <a:ext uri="{FF2B5EF4-FFF2-40B4-BE49-F238E27FC236}">
                <a16:creationId xmlns:a16="http://schemas.microsoft.com/office/drawing/2014/main" id="{F1AFEA36-1A47-48A1-8AD0-2916243163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4989" y="1535113"/>
            <a:ext cx="80660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8899" name="Text Box 3">
            <a:extLst>
              <a:ext uri="{FF2B5EF4-FFF2-40B4-BE49-F238E27FC236}">
                <a16:creationId xmlns:a16="http://schemas.microsoft.com/office/drawing/2014/main" id="{819CC8CA-9E00-4293-9E94-53B982151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9" y="1052513"/>
            <a:ext cx="644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ja-JP" altLang="en-US" sz="1800" b="0">
                <a:effectLst/>
                <a:latin typeface="+mn-lt"/>
              </a:rPr>
              <a:t>時間</a:t>
            </a:r>
          </a:p>
        </p:txBody>
      </p:sp>
      <p:sp>
        <p:nvSpPr>
          <p:cNvPr id="848900" name="Rectangle 4">
            <a:extLst>
              <a:ext uri="{FF2B5EF4-FFF2-40B4-BE49-F238E27FC236}">
                <a16:creationId xmlns:a16="http://schemas.microsoft.com/office/drawing/2014/main" id="{5F1EE707-4017-4CF2-9D7F-AAA28B537B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7500" y="3451225"/>
            <a:ext cx="1511300" cy="747714"/>
          </a:xfrm>
          <a:prstGeom prst="rect">
            <a:avLst/>
          </a:prstGeom>
          <a:solidFill>
            <a:srgbClr val="007233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データファイルの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フルバックアップ</a:t>
            </a:r>
          </a:p>
        </p:txBody>
      </p:sp>
      <p:sp>
        <p:nvSpPr>
          <p:cNvPr id="848901" name="Rectangle 5">
            <a:extLst>
              <a:ext uri="{FF2B5EF4-FFF2-40B4-BE49-F238E27FC236}">
                <a16:creationId xmlns:a16="http://schemas.microsoft.com/office/drawing/2014/main" id="{32B76123-13E8-417A-A924-8BD752DA6ED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8339" y="3448050"/>
            <a:ext cx="1296987" cy="750888"/>
          </a:xfrm>
          <a:prstGeom prst="rect">
            <a:avLst/>
          </a:prstGeom>
          <a:solidFill>
            <a:srgbClr val="0072C6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トランザクション</a:t>
            </a:r>
          </a:p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ログファイルの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バックアップ</a:t>
            </a:r>
          </a:p>
        </p:txBody>
      </p:sp>
      <p:sp>
        <p:nvSpPr>
          <p:cNvPr id="848902" name="AutoShape 6">
            <a:extLst>
              <a:ext uri="{FF2B5EF4-FFF2-40B4-BE49-F238E27FC236}">
                <a16:creationId xmlns:a16="http://schemas.microsoft.com/office/drawing/2014/main" id="{A47697D4-E610-4F58-8288-BA2FA2AFC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1939" y="1177925"/>
            <a:ext cx="720725" cy="647700"/>
          </a:xfrm>
          <a:prstGeom prst="irregularSeal1">
            <a:avLst/>
          </a:prstGeom>
          <a:gradFill rotWithShape="1">
            <a:gsLst>
              <a:gs pos="0">
                <a:srgbClr val="FF0000">
                  <a:gamma/>
                  <a:shade val="46275"/>
                  <a:invGamma/>
                </a:srgbClr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8903" name="Text Box 7">
            <a:extLst>
              <a:ext uri="{FF2B5EF4-FFF2-40B4-BE49-F238E27FC236}">
                <a16:creationId xmlns:a16="http://schemas.microsoft.com/office/drawing/2014/main" id="{3E03A046-B605-4F1F-9155-AEBB235F1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425" y="5227639"/>
            <a:ext cx="141256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200" b="0">
                <a:effectLst/>
                <a:latin typeface="+mn-lt"/>
              </a:rPr>
              <a:t>④差分バックアップ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   以降のトランザク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 　ションログファイル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　 のバックアップを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　 復旧</a:t>
            </a:r>
          </a:p>
        </p:txBody>
      </p:sp>
      <p:sp>
        <p:nvSpPr>
          <p:cNvPr id="848904" name="Text Box 8">
            <a:extLst>
              <a:ext uri="{FF2B5EF4-FFF2-40B4-BE49-F238E27FC236}">
                <a16:creationId xmlns:a16="http://schemas.microsoft.com/office/drawing/2014/main" id="{04AF6EF0-00D8-444B-AD7A-1C80705EE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3151" y="5235576"/>
            <a:ext cx="16626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200" b="0">
                <a:effectLst/>
                <a:latin typeface="+mn-lt"/>
              </a:rPr>
              <a:t>⑤障害発生後取得した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　 トランザクションログ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　 ファイルのバックアップ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　 を復旧</a:t>
            </a:r>
          </a:p>
        </p:txBody>
      </p:sp>
      <p:sp>
        <p:nvSpPr>
          <p:cNvPr id="848905" name="Rectangle 9">
            <a:extLst>
              <a:ext uri="{FF2B5EF4-FFF2-40B4-BE49-F238E27FC236}">
                <a16:creationId xmlns:a16="http://schemas.microsoft.com/office/drawing/2014/main" id="{CDEB6F9A-ADA3-4D58-A7DB-E2236AC5A66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64075" y="3451225"/>
            <a:ext cx="1320800" cy="750888"/>
          </a:xfrm>
          <a:prstGeom prst="rect">
            <a:avLst/>
          </a:prstGeom>
          <a:solidFill>
            <a:srgbClr val="007233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データファイルの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差分バックアップ</a:t>
            </a:r>
          </a:p>
        </p:txBody>
      </p:sp>
      <p:sp>
        <p:nvSpPr>
          <p:cNvPr id="848906" name="AutoShape 10">
            <a:extLst>
              <a:ext uri="{FF2B5EF4-FFF2-40B4-BE49-F238E27FC236}">
                <a16:creationId xmlns:a16="http://schemas.microsoft.com/office/drawing/2014/main" id="{895F07D7-134A-4999-8DB4-6B3015089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1" y="2001838"/>
            <a:ext cx="771525" cy="1331912"/>
          </a:xfrm>
          <a:prstGeom prst="can">
            <a:avLst>
              <a:gd name="adj" fmla="val 43158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8907" name="AutoShape 11">
            <a:extLst>
              <a:ext uri="{FF2B5EF4-FFF2-40B4-BE49-F238E27FC236}">
                <a16:creationId xmlns:a16="http://schemas.microsoft.com/office/drawing/2014/main" id="{A3BD8EE1-7491-4F5E-8608-1F28D5AE1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5" y="2192339"/>
            <a:ext cx="647700" cy="57943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8908" name="Group 12">
            <a:extLst>
              <a:ext uri="{FF2B5EF4-FFF2-40B4-BE49-F238E27FC236}">
                <a16:creationId xmlns:a16="http://schemas.microsoft.com/office/drawing/2014/main" id="{3F333A6C-AEC5-4E90-B328-46BB1F8BEA53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2360614"/>
            <a:ext cx="1403350" cy="433387"/>
            <a:chOff x="934" y="2023"/>
            <a:chExt cx="884" cy="273"/>
          </a:xfrm>
        </p:grpSpPr>
        <p:pic>
          <p:nvPicPr>
            <p:cNvPr id="848909" name="Picture 13" descr="policy_mini_s">
              <a:extLst>
                <a:ext uri="{FF2B5EF4-FFF2-40B4-BE49-F238E27FC236}">
                  <a16:creationId xmlns:a16="http://schemas.microsoft.com/office/drawing/2014/main" id="{A608847A-4891-4F8C-8622-4490C28C5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8910" name="Picture 14" descr="policy_mini_s">
              <a:extLst>
                <a:ext uri="{FF2B5EF4-FFF2-40B4-BE49-F238E27FC236}">
                  <a16:creationId xmlns:a16="http://schemas.microsoft.com/office/drawing/2014/main" id="{E15ABCEF-83DF-450A-A5A3-EC9A175C3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" y="2023"/>
              <a:ext cx="295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8911" name="Picture 15" descr="policy_mini_s">
              <a:extLst>
                <a:ext uri="{FF2B5EF4-FFF2-40B4-BE49-F238E27FC236}">
                  <a16:creationId xmlns:a16="http://schemas.microsoft.com/office/drawing/2014/main" id="{60F2C4E2-5131-4B87-BF8B-AA307B801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848912" name="AutoShape 16">
            <a:extLst>
              <a:ext uri="{FF2B5EF4-FFF2-40B4-BE49-F238E27FC236}">
                <a16:creationId xmlns:a16="http://schemas.microsoft.com/office/drawing/2014/main" id="{10731488-95CC-4AB7-92BC-E82D2C69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938" y="2181225"/>
            <a:ext cx="647700" cy="768350"/>
          </a:xfrm>
          <a:prstGeom prst="can">
            <a:avLst>
              <a:gd name="adj" fmla="val 29657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8913" name="Group 17">
            <a:extLst>
              <a:ext uri="{FF2B5EF4-FFF2-40B4-BE49-F238E27FC236}">
                <a16:creationId xmlns:a16="http://schemas.microsoft.com/office/drawing/2014/main" id="{88A1B3D5-671D-4C6B-9EC1-D67A7F8A22F9}"/>
              </a:ext>
            </a:extLst>
          </p:cNvPr>
          <p:cNvGrpSpPr>
            <a:grpSpLocks/>
          </p:cNvGrpSpPr>
          <p:nvPr/>
        </p:nvGrpSpPr>
        <p:grpSpPr bwMode="auto">
          <a:xfrm>
            <a:off x="5173663" y="2349500"/>
            <a:ext cx="1403350" cy="433388"/>
            <a:chOff x="934" y="2023"/>
            <a:chExt cx="884" cy="273"/>
          </a:xfrm>
        </p:grpSpPr>
        <p:pic>
          <p:nvPicPr>
            <p:cNvPr id="848914" name="Picture 18" descr="policy_mini_s">
              <a:extLst>
                <a:ext uri="{FF2B5EF4-FFF2-40B4-BE49-F238E27FC236}">
                  <a16:creationId xmlns:a16="http://schemas.microsoft.com/office/drawing/2014/main" id="{9CC7F41A-0F2B-4204-8552-E8BC779AA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8915" name="Picture 19" descr="policy_mini_s">
              <a:extLst>
                <a:ext uri="{FF2B5EF4-FFF2-40B4-BE49-F238E27FC236}">
                  <a16:creationId xmlns:a16="http://schemas.microsoft.com/office/drawing/2014/main" id="{095BBBBE-5283-4A16-9ACE-ED743AA9E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" y="2023"/>
              <a:ext cx="295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8916" name="Picture 20" descr="policy_mini_s">
              <a:extLst>
                <a:ext uri="{FF2B5EF4-FFF2-40B4-BE49-F238E27FC236}">
                  <a16:creationId xmlns:a16="http://schemas.microsoft.com/office/drawing/2014/main" id="{641CBD7B-60CF-4597-915D-E6055052A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48917" name="Picture 21" descr="policy_mini_s">
            <a:extLst>
              <a:ext uri="{FF2B5EF4-FFF2-40B4-BE49-F238E27FC236}">
                <a16:creationId xmlns:a16="http://schemas.microsoft.com/office/drawing/2014/main" id="{DCFFDED5-6A77-435A-B752-A16930F5A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1" y="2363789"/>
            <a:ext cx="4667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48918" name="Picture 22" descr="policy_mini_s">
            <a:extLst>
              <a:ext uri="{FF2B5EF4-FFF2-40B4-BE49-F238E27FC236}">
                <a16:creationId xmlns:a16="http://schemas.microsoft.com/office/drawing/2014/main" id="{27ECA9E4-F5AE-4BB8-B5E0-221EFC63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2363789"/>
            <a:ext cx="46831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48919" name="Rectangle 23">
            <a:extLst>
              <a:ext uri="{FF2B5EF4-FFF2-40B4-BE49-F238E27FC236}">
                <a16:creationId xmlns:a16="http://schemas.microsoft.com/office/drawing/2014/main" id="{156B0260-E8BB-406D-9914-E320D9D44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600" y="4765676"/>
            <a:ext cx="698500" cy="358775"/>
          </a:xfrm>
          <a:prstGeom prst="rect">
            <a:avLst/>
          </a:prstGeom>
          <a:solidFill>
            <a:srgbClr val="CCCCFF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8920" name="Group 24">
            <a:extLst>
              <a:ext uri="{FF2B5EF4-FFF2-40B4-BE49-F238E27FC236}">
                <a16:creationId xmlns:a16="http://schemas.microsoft.com/office/drawing/2014/main" id="{A57AC534-5DA5-4931-A1B0-7DCBECD12FED}"/>
              </a:ext>
            </a:extLst>
          </p:cNvPr>
          <p:cNvGrpSpPr>
            <a:grpSpLocks/>
          </p:cNvGrpSpPr>
          <p:nvPr/>
        </p:nvGrpSpPr>
        <p:grpSpPr bwMode="auto">
          <a:xfrm>
            <a:off x="7415213" y="3154363"/>
            <a:ext cx="533400" cy="1968500"/>
            <a:chOff x="3711" y="1987"/>
            <a:chExt cx="336" cy="1240"/>
          </a:xfrm>
        </p:grpSpPr>
        <p:sp>
          <p:nvSpPr>
            <p:cNvPr id="848921" name="Rectangle 25">
              <a:extLst>
                <a:ext uri="{FF2B5EF4-FFF2-40B4-BE49-F238E27FC236}">
                  <a16:creationId xmlns:a16="http://schemas.microsoft.com/office/drawing/2014/main" id="{F5DEEAD0-155E-4C8D-BD86-BC66BDE81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" y="3001"/>
              <a:ext cx="336" cy="226"/>
            </a:xfrm>
            <a:prstGeom prst="rect">
              <a:avLst/>
            </a:prstGeom>
            <a:solidFill>
              <a:srgbClr val="00FFFF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8922" name="AutoShape 26">
              <a:extLst>
                <a:ext uri="{FF2B5EF4-FFF2-40B4-BE49-F238E27FC236}">
                  <a16:creationId xmlns:a16="http://schemas.microsoft.com/office/drawing/2014/main" id="{24DF456B-FEAF-4DBD-B945-587CD681F6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08" y="1987"/>
              <a:ext cx="174" cy="979"/>
            </a:xfrm>
            <a:prstGeom prst="upArrow">
              <a:avLst>
                <a:gd name="adj1" fmla="val 46769"/>
                <a:gd name="adj2" fmla="val 117217"/>
              </a:avLst>
            </a:prstGeom>
            <a:gradFill rotWithShape="1">
              <a:gsLst>
                <a:gs pos="0">
                  <a:srgbClr val="FF99CC"/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8923" name="Line 27">
            <a:extLst>
              <a:ext uri="{FF2B5EF4-FFF2-40B4-BE49-F238E27FC236}">
                <a16:creationId xmlns:a16="http://schemas.microsoft.com/office/drawing/2014/main" id="{AB23E528-8619-491D-BD43-E8742D26CF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3438" y="1395413"/>
            <a:ext cx="4762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8924" name="Group 28">
            <a:extLst>
              <a:ext uri="{FF2B5EF4-FFF2-40B4-BE49-F238E27FC236}">
                <a16:creationId xmlns:a16="http://schemas.microsoft.com/office/drawing/2014/main" id="{74A28DAF-12DF-4395-8591-04437EEE0D9F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3155950"/>
            <a:ext cx="533400" cy="1968500"/>
            <a:chOff x="4048" y="1988"/>
            <a:chExt cx="336" cy="1240"/>
          </a:xfrm>
        </p:grpSpPr>
        <p:sp>
          <p:nvSpPr>
            <p:cNvPr id="848925" name="Rectangle 29">
              <a:extLst>
                <a:ext uri="{FF2B5EF4-FFF2-40B4-BE49-F238E27FC236}">
                  <a16:creationId xmlns:a16="http://schemas.microsoft.com/office/drawing/2014/main" id="{B55350C9-CC33-4B94-904A-5624527CC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3002"/>
              <a:ext cx="336" cy="226"/>
            </a:xfrm>
            <a:prstGeom prst="rect">
              <a:avLst/>
            </a:prstGeom>
            <a:solidFill>
              <a:srgbClr val="00FFFF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8926" name="AutoShape 30">
              <a:extLst>
                <a:ext uri="{FF2B5EF4-FFF2-40B4-BE49-F238E27FC236}">
                  <a16:creationId xmlns:a16="http://schemas.microsoft.com/office/drawing/2014/main" id="{6AD49F5F-FBFA-468F-AB86-9C093A9C1D4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5" y="1988"/>
              <a:ext cx="174" cy="979"/>
            </a:xfrm>
            <a:prstGeom prst="upArrow">
              <a:avLst>
                <a:gd name="adj1" fmla="val 46769"/>
                <a:gd name="adj2" fmla="val 117217"/>
              </a:avLst>
            </a:prstGeom>
            <a:gradFill rotWithShape="1">
              <a:gsLst>
                <a:gs pos="0">
                  <a:srgbClr val="FF99CC"/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8927" name="AutoShape 31">
            <a:extLst>
              <a:ext uri="{FF2B5EF4-FFF2-40B4-BE49-F238E27FC236}">
                <a16:creationId xmlns:a16="http://schemas.microsoft.com/office/drawing/2014/main" id="{C1781CB9-16FF-4CD6-AC8A-04CDDD7ACD1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53476" y="3157538"/>
            <a:ext cx="276225" cy="1554162"/>
          </a:xfrm>
          <a:prstGeom prst="upArrow">
            <a:avLst>
              <a:gd name="adj1" fmla="val 46769"/>
              <a:gd name="adj2" fmla="val 117217"/>
            </a:avLst>
          </a:prstGeom>
          <a:gradFill rotWithShape="1">
            <a:gsLst>
              <a:gs pos="0">
                <a:srgbClr val="FF99CC"/>
              </a:gs>
              <a:gs pos="100000">
                <a:srgbClr val="FF99C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8928" name="Group 32">
            <a:extLst>
              <a:ext uri="{FF2B5EF4-FFF2-40B4-BE49-F238E27FC236}">
                <a16:creationId xmlns:a16="http://schemas.microsoft.com/office/drawing/2014/main" id="{D8E10184-D2B6-4F19-BCD7-E51782E9D60A}"/>
              </a:ext>
            </a:extLst>
          </p:cNvPr>
          <p:cNvGrpSpPr>
            <a:grpSpLocks/>
          </p:cNvGrpSpPr>
          <p:nvPr/>
        </p:nvGrpSpPr>
        <p:grpSpPr bwMode="auto">
          <a:xfrm>
            <a:off x="2592389" y="3155950"/>
            <a:ext cx="4822825" cy="2717800"/>
            <a:chOff x="673" y="1988"/>
            <a:chExt cx="3038" cy="1712"/>
          </a:xfrm>
        </p:grpSpPr>
        <p:sp>
          <p:nvSpPr>
            <p:cNvPr id="848929" name="Text Box 33">
              <a:extLst>
                <a:ext uri="{FF2B5EF4-FFF2-40B4-BE49-F238E27FC236}">
                  <a16:creationId xmlns:a16="http://schemas.microsoft.com/office/drawing/2014/main" id="{8919D6E4-600B-4B62-9766-58880AB20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2" y="3293"/>
              <a:ext cx="989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ja-JP" altLang="en-US" sz="1200" b="0">
                  <a:effectLst/>
                  <a:latin typeface="+mn-lt"/>
                </a:rPr>
                <a:t>③最新のデータファイル</a:t>
              </a:r>
            </a:p>
            <a:p>
              <a:pPr eaLnBrk="0" hangingPunct="0"/>
              <a:r>
                <a:rPr lang="ja-JP" altLang="en-US" sz="1200" b="0">
                  <a:effectLst/>
                  <a:latin typeface="+mn-lt"/>
                </a:rPr>
                <a:t>　 の差分バックアップ</a:t>
              </a:r>
            </a:p>
            <a:p>
              <a:pPr eaLnBrk="0" hangingPunct="0"/>
              <a:r>
                <a:rPr lang="ja-JP" altLang="en-US" sz="1200" b="0">
                  <a:effectLst/>
                  <a:latin typeface="+mn-lt"/>
                </a:rPr>
                <a:t>　 を復元</a:t>
              </a:r>
            </a:p>
          </p:txBody>
        </p:sp>
        <p:sp>
          <p:nvSpPr>
            <p:cNvPr id="848930" name="Rectangle 34">
              <a:extLst>
                <a:ext uri="{FF2B5EF4-FFF2-40B4-BE49-F238E27FC236}">
                  <a16:creationId xmlns:a16="http://schemas.microsoft.com/office/drawing/2014/main" id="{A7A230EE-8A8F-4063-912A-C1DBD7735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3003"/>
              <a:ext cx="3038" cy="225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8931" name="AutoShape 35">
              <a:extLst>
                <a:ext uri="{FF2B5EF4-FFF2-40B4-BE49-F238E27FC236}">
                  <a16:creationId xmlns:a16="http://schemas.microsoft.com/office/drawing/2014/main" id="{ED43F127-1960-4ECD-A05E-ABCCA9F981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17" y="1988"/>
              <a:ext cx="174" cy="979"/>
            </a:xfrm>
            <a:prstGeom prst="upArrow">
              <a:avLst>
                <a:gd name="adj1" fmla="val 46769"/>
                <a:gd name="adj2" fmla="val 117217"/>
              </a:avLst>
            </a:prstGeom>
            <a:gradFill rotWithShape="1">
              <a:gsLst>
                <a:gs pos="0">
                  <a:srgbClr val="FF99CC"/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48932" name="Group 36">
            <a:extLst>
              <a:ext uri="{FF2B5EF4-FFF2-40B4-BE49-F238E27FC236}">
                <a16:creationId xmlns:a16="http://schemas.microsoft.com/office/drawing/2014/main" id="{B1AB3F02-8F62-4903-94B7-F4FC53C98D2E}"/>
              </a:ext>
            </a:extLst>
          </p:cNvPr>
          <p:cNvGrpSpPr>
            <a:grpSpLocks/>
          </p:cNvGrpSpPr>
          <p:nvPr/>
        </p:nvGrpSpPr>
        <p:grpSpPr bwMode="auto">
          <a:xfrm>
            <a:off x="8664575" y="1622426"/>
            <a:ext cx="2674937" cy="1385888"/>
            <a:chOff x="4498" y="1022"/>
            <a:chExt cx="1192" cy="873"/>
          </a:xfrm>
        </p:grpSpPr>
        <p:sp>
          <p:nvSpPr>
            <p:cNvPr id="848933" name="Text Box 37">
              <a:extLst>
                <a:ext uri="{FF2B5EF4-FFF2-40B4-BE49-F238E27FC236}">
                  <a16:creationId xmlns:a16="http://schemas.microsoft.com/office/drawing/2014/main" id="{72AA0B5B-6980-4D54-8CE8-00FFB958A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" y="1158"/>
              <a:ext cx="925" cy="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ja-JP" altLang="en-US" sz="1400" b="0" dirty="0">
                  <a:effectLst/>
                  <a:latin typeface="+mn-lt"/>
                </a:rPr>
                <a:t>①アクティブ</a:t>
              </a:r>
            </a:p>
            <a:p>
              <a:pPr eaLnBrk="0" hangingPunct="0"/>
              <a:r>
                <a:rPr lang="ja-JP" altLang="en-US" sz="1400" b="0" dirty="0">
                  <a:effectLst/>
                  <a:latin typeface="+mn-lt"/>
                </a:rPr>
                <a:t>　 トランザクション</a:t>
              </a:r>
            </a:p>
            <a:p>
              <a:pPr eaLnBrk="0" hangingPunct="0"/>
              <a:r>
                <a:rPr lang="ja-JP" altLang="en-US" sz="1400" b="0" dirty="0">
                  <a:effectLst/>
                  <a:latin typeface="+mn-lt"/>
                </a:rPr>
                <a:t> 　ログファイルの</a:t>
              </a:r>
            </a:p>
            <a:p>
              <a:pPr eaLnBrk="0" hangingPunct="0"/>
              <a:r>
                <a:rPr lang="ja-JP" altLang="en-US" sz="1400" b="0" dirty="0">
                  <a:effectLst/>
                  <a:latin typeface="+mn-lt"/>
                </a:rPr>
                <a:t> 　バックアップ</a:t>
              </a:r>
            </a:p>
            <a:p>
              <a:pPr eaLnBrk="0" hangingPunct="0"/>
              <a:r>
                <a:rPr lang="ja-JP" altLang="en-US" sz="1400" b="0" dirty="0">
                  <a:effectLst/>
                  <a:latin typeface="+mn-lt"/>
                </a:rPr>
                <a:t> 　を取得</a:t>
              </a:r>
            </a:p>
          </p:txBody>
        </p:sp>
        <p:pic>
          <p:nvPicPr>
            <p:cNvPr id="848934" name="Picture 38" descr="policy_mini_s">
              <a:extLst>
                <a:ext uri="{FF2B5EF4-FFF2-40B4-BE49-F238E27FC236}">
                  <a16:creationId xmlns:a16="http://schemas.microsoft.com/office/drawing/2014/main" id="{95243470-BC5C-4DBF-B246-D6C358EF3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8" y="1489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48935" name="AutoShape 39">
              <a:extLst>
                <a:ext uri="{FF2B5EF4-FFF2-40B4-BE49-F238E27FC236}">
                  <a16:creationId xmlns:a16="http://schemas.microsoft.com/office/drawing/2014/main" id="{1265B4CA-632A-4E4B-96B0-A6AEF4014B2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54" y="1022"/>
              <a:ext cx="174" cy="403"/>
            </a:xfrm>
            <a:prstGeom prst="upArrow">
              <a:avLst>
                <a:gd name="adj1" fmla="val 47130"/>
                <a:gd name="adj2" fmla="val 64829"/>
              </a:avLst>
            </a:prstGeom>
            <a:gradFill rotWithShape="1">
              <a:gsLst>
                <a:gs pos="0">
                  <a:srgbClr val="FF99CC"/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48936" name="Group 40">
            <a:extLst>
              <a:ext uri="{FF2B5EF4-FFF2-40B4-BE49-F238E27FC236}">
                <a16:creationId xmlns:a16="http://schemas.microsoft.com/office/drawing/2014/main" id="{F5D323BF-9F24-4BA6-98F2-4D3DA4814B19}"/>
              </a:ext>
            </a:extLst>
          </p:cNvPr>
          <p:cNvGrpSpPr>
            <a:grpSpLocks/>
          </p:cNvGrpSpPr>
          <p:nvPr/>
        </p:nvGrpSpPr>
        <p:grpSpPr bwMode="auto">
          <a:xfrm>
            <a:off x="1587500" y="4200527"/>
            <a:ext cx="1717675" cy="1493838"/>
            <a:chOff x="40" y="2646"/>
            <a:chExt cx="1082" cy="941"/>
          </a:xfrm>
        </p:grpSpPr>
        <p:sp>
          <p:nvSpPr>
            <p:cNvPr id="848937" name="Text Box 41">
              <a:extLst>
                <a:ext uri="{FF2B5EF4-FFF2-40B4-BE49-F238E27FC236}">
                  <a16:creationId xmlns:a16="http://schemas.microsoft.com/office/drawing/2014/main" id="{F55857DF-044F-4538-B236-01EA95324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" y="3296"/>
              <a:ext cx="108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ja-JP" altLang="en-US" sz="1200" b="0">
                  <a:effectLst/>
                  <a:latin typeface="+mn-lt"/>
                </a:rPr>
                <a:t>②データファイルの</a:t>
              </a:r>
            </a:p>
            <a:p>
              <a:pPr eaLnBrk="0" hangingPunct="0"/>
              <a:r>
                <a:rPr lang="ja-JP" altLang="en-US" sz="1200" b="0">
                  <a:effectLst/>
                  <a:latin typeface="+mn-lt"/>
                </a:rPr>
                <a:t>　 フルバックアップを復元</a:t>
              </a:r>
            </a:p>
          </p:txBody>
        </p:sp>
        <p:sp>
          <p:nvSpPr>
            <p:cNvPr id="848938" name="Rectangle 42">
              <a:extLst>
                <a:ext uri="{FF2B5EF4-FFF2-40B4-BE49-F238E27FC236}">
                  <a16:creationId xmlns:a16="http://schemas.microsoft.com/office/drawing/2014/main" id="{BB5DA0B5-5427-4F93-AD9C-2F7BF329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3001"/>
              <a:ext cx="524" cy="226"/>
            </a:xfrm>
            <a:prstGeom prst="rect">
              <a:avLst/>
            </a:prstGeom>
            <a:solidFill>
              <a:srgbClr val="CCFFCC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8939" name="AutoShape 43">
              <a:extLst>
                <a:ext uri="{FF2B5EF4-FFF2-40B4-BE49-F238E27FC236}">
                  <a16:creationId xmlns:a16="http://schemas.microsoft.com/office/drawing/2014/main" id="{0A571C00-C69D-44C1-A631-E8231D0CD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5" y="2646"/>
              <a:ext cx="174" cy="332"/>
            </a:xfrm>
            <a:prstGeom prst="upArrow">
              <a:avLst>
                <a:gd name="adj1" fmla="val 47130"/>
                <a:gd name="adj2" fmla="val 53408"/>
              </a:avLst>
            </a:prstGeom>
            <a:gradFill rotWithShape="1">
              <a:gsLst>
                <a:gs pos="0">
                  <a:srgbClr val="FF99CC"/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8940" name="Rectangle 44">
            <a:extLst>
              <a:ext uri="{FF2B5EF4-FFF2-40B4-BE49-F238E27FC236}">
                <a16:creationId xmlns:a16="http://schemas.microsoft.com/office/drawing/2014/main" id="{4E41D4A9-92B3-48CC-AF14-1D5B7AE5B7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障害時の復元・復旧の動作</a:t>
            </a:r>
          </a:p>
        </p:txBody>
      </p:sp>
      <p:sp>
        <p:nvSpPr>
          <p:cNvPr id="848941" name="Text Box 45">
            <a:extLst>
              <a:ext uri="{FF2B5EF4-FFF2-40B4-BE49-F238E27FC236}">
                <a16:creationId xmlns:a16="http://schemas.microsoft.com/office/drawing/2014/main" id="{04F36731-495C-4636-B0E8-240B6746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5613" y="5991225"/>
            <a:ext cx="45801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800" b="0" u="sng">
                <a:solidFill>
                  <a:srgbClr val="FF9900"/>
                </a:solidFill>
                <a:effectLst/>
                <a:latin typeface="+mn-lt"/>
              </a:rPr>
              <a:t>復元・復旧に必要なパックアップファイル・適用は</a:t>
            </a:r>
          </a:p>
          <a:p>
            <a:pPr eaLnBrk="0" hangingPunct="0"/>
            <a:r>
              <a:rPr lang="en-US" altLang="ja-JP" sz="1800" b="0" u="sng">
                <a:solidFill>
                  <a:srgbClr val="FF9900"/>
                </a:solidFill>
                <a:effectLst/>
                <a:latin typeface="+mn-lt"/>
              </a:rPr>
              <a:t>SQL Server</a:t>
            </a:r>
            <a:r>
              <a:rPr lang="ja-JP" altLang="en-US" sz="1800" b="0" u="sng">
                <a:solidFill>
                  <a:srgbClr val="FF9900"/>
                </a:solidFill>
                <a:effectLst/>
                <a:latin typeface="+mn-lt"/>
              </a:rPr>
              <a:t>が自動的に判断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4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4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4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4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4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4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48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03" grpId="0"/>
      <p:bldP spid="848904" grpId="0"/>
      <p:bldP spid="8489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EE0A9AE3-FB9E-40FD-8FE9-55119FAD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活きてくる</a:t>
            </a:r>
            <a:br>
              <a:rPr kumimoji="1" lang="en-US" altLang="ja-JP" dirty="0"/>
            </a:br>
            <a:r>
              <a:rPr kumimoji="1" lang="en-US" altLang="ja-JP" dirty="0"/>
              <a:t>Application / </a:t>
            </a:r>
            <a:br>
              <a:rPr kumimoji="1" lang="en-US" altLang="ja-JP" dirty="0"/>
            </a:br>
            <a:r>
              <a:rPr kumimoji="1" lang="en-US" altLang="ja-JP" dirty="0"/>
              <a:t>OS </a:t>
            </a:r>
            <a:r>
              <a:rPr kumimoji="1" lang="ja-JP" altLang="en-US" dirty="0"/>
              <a:t>の知識</a:t>
            </a:r>
          </a:p>
        </p:txBody>
      </p:sp>
    </p:spTree>
    <p:extLst>
      <p:ext uri="{BB962C8B-B14F-4D97-AF65-F5344CB8AC3E}">
        <p14:creationId xmlns:p14="http://schemas.microsoft.com/office/powerpoint/2010/main" val="42198037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Azure IaaS </a:t>
            </a:r>
            <a:r>
              <a:rPr lang="ja-JP" altLang="en-US" dirty="0"/>
              <a:t>ディスク 構成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60997"/>
              </p:ext>
            </p:extLst>
          </p:nvPr>
        </p:nvGraphicFramePr>
        <p:xfrm>
          <a:off x="1759078" y="1513586"/>
          <a:ext cx="8673846" cy="3589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3441">
                  <a:extLst>
                    <a:ext uri="{9D8B030D-6E8A-4147-A177-3AD203B41FA5}">
                      <a16:colId xmlns:a16="http://schemas.microsoft.com/office/drawing/2014/main" val="1787392597"/>
                    </a:ext>
                  </a:extLst>
                </a:gridCol>
                <a:gridCol w="2350135">
                  <a:extLst>
                    <a:ext uri="{9D8B030D-6E8A-4147-A177-3AD203B41FA5}">
                      <a16:colId xmlns:a16="http://schemas.microsoft.com/office/drawing/2014/main" val="2396262240"/>
                    </a:ext>
                  </a:extLst>
                </a:gridCol>
                <a:gridCol w="2350135">
                  <a:extLst>
                    <a:ext uri="{9D8B030D-6E8A-4147-A177-3AD203B41FA5}">
                      <a16:colId xmlns:a16="http://schemas.microsoft.com/office/drawing/2014/main" val="3591451949"/>
                    </a:ext>
                  </a:extLst>
                </a:gridCol>
                <a:gridCol w="2350135">
                  <a:extLst>
                    <a:ext uri="{9D8B030D-6E8A-4147-A177-3AD203B41FA5}">
                      <a16:colId xmlns:a16="http://schemas.microsoft.com/office/drawing/2014/main" val="965642738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OS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</a:t>
                      </a:r>
                    </a:p>
                  </a:txBody>
                  <a:tcPr marL="68580" marR="68580" marT="34290" marB="34290">
                    <a:solidFill>
                      <a:srgbClr val="00A4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ユーザー ディスク</a:t>
                      </a:r>
                    </a:p>
                  </a:txBody>
                  <a:tcPr marL="68580" marR="68580" marT="34290" marB="34290">
                    <a:solidFill>
                      <a:srgbClr val="00A4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一時ディスク</a:t>
                      </a:r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001785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用途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OS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を格納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ユーザー データも格納可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ユーザー データを格納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ページ ファイル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/ RAM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(Windows : pagefile.sys,</a:t>
                      </a:r>
                      <a: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b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</a:br>
                      <a:r>
                        <a:rPr kumimoji="1" lang="ja-JP" altLang="en-US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Linux : /dev/</a:t>
                      </a:r>
                      <a:r>
                        <a:rPr kumimoji="1" lang="en-US" altLang="ja-JP" sz="1200" kern="1200" baseline="0" dirty="0" err="1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shm</a:t>
                      </a:r>
                      <a: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3118619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HDD</a:t>
                      </a: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/ SSD</a:t>
                      </a:r>
                      <a:endParaRPr kumimoji="1" lang="ja-JP" altLang="en-US" sz="1200" b="1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通常は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HDD,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Premium Storage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ベース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(DS, DSv2, GS)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にすると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SSD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sz="1600" kern="1200" dirty="0">
                        <a:gradFill>
                          <a:gsLst>
                            <a:gs pos="0">
                              <a:srgbClr val="292929">
                                <a:lumMod val="90000"/>
                                <a:lumOff val="10000"/>
                              </a:srgbClr>
                            </a:gs>
                            <a:gs pos="86000">
                              <a:srgbClr val="292929">
                                <a:lumMod val="90000"/>
                                <a:lumOff val="10000"/>
                              </a:srgbClr>
                            </a:gs>
                          </a:gsLst>
                          <a:lin ang="5400000" scaled="0"/>
                        </a:gra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A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シリーズは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HDD,</a:t>
                      </a:r>
                      <a: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それ以外は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SSD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3782200"/>
                  </a:ext>
                </a:extLst>
              </a:tr>
              <a:tr h="1165860">
                <a:tc>
                  <a:txBody>
                    <a:bodyPr/>
                    <a:lstStyle/>
                    <a:p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容量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最大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1,023</a:t>
                      </a:r>
                      <a: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GB</a:t>
                      </a:r>
                    </a:p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(1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</a:p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※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Azure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Marketplace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から作成した場合は、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128 GB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に設定されているものが多い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1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 最大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1,023 GB</a:t>
                      </a:r>
                    </a:p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接続可能なディスク数は、選択</a:t>
                      </a:r>
                      <a:b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</a:b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したインスタンスで決まる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ストライピングによって最大容量を</a:t>
                      </a:r>
                      <a:b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</a:b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増やすことが可能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および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IOPS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の向上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選択したインスタンスで決まる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追加はできない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37792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データの格納場所</a:t>
                      </a: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Azure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Storage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ページ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BLOB /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</a:p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ユーザーによって管理が必要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sz="2000" kern="1200" dirty="0">
                        <a:gradFill>
                          <a:gsLst>
                            <a:gs pos="0">
                              <a:srgbClr val="292929">
                                <a:lumMod val="90000"/>
                                <a:lumOff val="10000"/>
                              </a:srgbClr>
                            </a:gs>
                            <a:gs pos="86000">
                              <a:srgbClr val="292929">
                                <a:lumMod val="90000"/>
                                <a:lumOff val="10000"/>
                              </a:srgbClr>
                            </a:gs>
                          </a:gsLst>
                          <a:lin ang="5400000" scaled="0"/>
                        </a:gra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Azure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のホスト環境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ユーザー管理は不要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1798472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永続性</a:t>
                      </a: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永続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sz="1600" kern="1200" dirty="0">
                        <a:gradFill>
                          <a:gsLst>
                            <a:gs pos="0">
                              <a:srgbClr val="292929">
                                <a:lumMod val="90000"/>
                                <a:lumOff val="10000"/>
                              </a:srgbClr>
                            </a:gs>
                            <a:gs pos="86000">
                              <a:srgbClr val="292929">
                                <a:lumMod val="90000"/>
                                <a:lumOff val="10000"/>
                              </a:srgbClr>
                            </a:gs>
                          </a:gsLst>
                          <a:lin ang="5400000" scaled="0"/>
                        </a:gra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非永続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19915225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課金</a:t>
                      </a: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Azure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Storage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ページ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BLOB /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の料金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通常は、利用した容量分が課金対象</a:t>
                      </a:r>
                      <a:b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</a:b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Premium Storage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の場合はボリューム サイズ全体が課金対象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sz="1600" kern="1200" dirty="0">
                        <a:gradFill>
                          <a:gsLst>
                            <a:gs pos="0">
                              <a:srgbClr val="292929">
                                <a:lumMod val="90000"/>
                                <a:lumOff val="10000"/>
                              </a:srgbClr>
                            </a:gs>
                            <a:gs pos="86000">
                              <a:srgbClr val="292929">
                                <a:lumMod val="90000"/>
                                <a:lumOff val="10000"/>
                              </a:srgbClr>
                            </a:gs>
                          </a:gsLst>
                          <a:lin ang="5400000" scaled="0"/>
                        </a:gra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なし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5507077"/>
                  </a:ext>
                </a:extLst>
              </a:tr>
            </a:tbl>
          </a:graphicData>
        </a:graphic>
      </p:graphicFrame>
      <p:sp>
        <p:nvSpPr>
          <p:cNvPr id="4" name="正方形/長方形 3"/>
          <p:cNvSpPr/>
          <p:nvPr/>
        </p:nvSpPr>
        <p:spPr>
          <a:xfrm>
            <a:off x="1759458" y="5315951"/>
            <a:ext cx="86734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</a:rPr>
              <a:t>※</a:t>
            </a:r>
            <a:r>
              <a:rPr lang="ja-JP" altLang="en-US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</a:rPr>
              <a:t> 一時ディスクのドライブ レターは、通常 </a:t>
            </a:r>
            <a:r>
              <a:rPr lang="en-US" altLang="ja-JP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</a:rPr>
              <a:t>D: </a:t>
            </a:r>
            <a:r>
              <a:rPr lang="ja-JP" altLang="en-US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</a:rPr>
              <a:t>となりますが、以下の手順で変更可能</a:t>
            </a:r>
            <a:endParaRPr lang="en-US" altLang="ja-JP" sz="2000" b="0" dirty="0"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  <a:effectLst/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ja-JP" altLang="en-US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https://azure.microsoft.com/ja-jp/documentation/articles/virtual-machines-windows-classic-change-drive-letter/</a:t>
            </a:r>
            <a:r>
              <a:rPr lang="ja-JP" altLang="en-US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89096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D5632F-A6FD-4720-BD33-6A00F2AA6D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/>
              <a:t>データの重複 と 品質を向上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>
                <a:solidFill>
                  <a:srgbClr val="FF0000"/>
                </a:solidFill>
              </a:rPr>
              <a:t>つの要素は、</a:t>
            </a:r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>
                <a:solidFill>
                  <a:srgbClr val="FF0000"/>
                </a:solidFill>
              </a:rPr>
              <a:t>か所で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dirty="0"/>
              <a:t>複数属性があるものは、別テーブルで</a:t>
            </a:r>
            <a:endParaRPr lang="en-US" altLang="ja-JP" dirty="0"/>
          </a:p>
          <a:p>
            <a:r>
              <a:rPr lang="en-US" altLang="ja-JP" dirty="0"/>
              <a:t>2</a:t>
            </a:r>
            <a:r>
              <a:rPr lang="ja-JP" altLang="en-US" dirty="0"/>
              <a:t>つのキー</a:t>
            </a:r>
            <a:endParaRPr lang="en-US" altLang="ja-JP" dirty="0"/>
          </a:p>
          <a:p>
            <a:pPr lvl="1"/>
            <a:r>
              <a:rPr lang="ja-JP" altLang="en-US" dirty="0"/>
              <a:t>主キー</a:t>
            </a:r>
            <a:r>
              <a:rPr lang="en-US" altLang="ja-JP" dirty="0"/>
              <a:t>:		</a:t>
            </a:r>
            <a:r>
              <a:rPr lang="ja-JP" altLang="en-US" dirty="0"/>
              <a:t>自分のテーブルでユニークとなる識別子</a:t>
            </a:r>
            <a:endParaRPr lang="en-US" altLang="ja-JP" dirty="0"/>
          </a:p>
          <a:p>
            <a:pPr lvl="1"/>
            <a:r>
              <a:rPr lang="ja-JP" altLang="en-US" dirty="0"/>
              <a:t>外部キー</a:t>
            </a:r>
            <a:r>
              <a:rPr lang="en-US" altLang="ja-JP" dirty="0"/>
              <a:t>		</a:t>
            </a:r>
            <a:r>
              <a:rPr lang="ja-JP" altLang="en-US" dirty="0"/>
              <a:t>他のテーブルでユニークとなる識別子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046259-0C5D-4C40-8B66-0AC0FEA7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正規化 </a:t>
            </a:r>
            <a:r>
              <a:rPr kumimoji="1" lang="en-US" altLang="ja-JP" dirty="0"/>
              <a:t>– RDBMS</a:t>
            </a:r>
            <a:r>
              <a:rPr kumimoji="1" lang="ja-JP" altLang="en-US" dirty="0"/>
              <a:t>への最適化データモデル</a:t>
            </a:r>
          </a:p>
        </p:txBody>
      </p:sp>
    </p:spTree>
    <p:extLst>
      <p:ext uri="{BB962C8B-B14F-4D97-AF65-F5344CB8AC3E}">
        <p14:creationId xmlns:p14="http://schemas.microsoft.com/office/powerpoint/2010/main" val="19557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単一ファイルのスループット</a:t>
            </a:r>
          </a:p>
        </p:txBody>
      </p:sp>
      <p:graphicFrame>
        <p:nvGraphicFramePr>
          <p:cNvPr id="55" name="コンテンツ プレースホルダー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456165"/>
              </p:ext>
            </p:extLst>
          </p:nvPr>
        </p:nvGraphicFramePr>
        <p:xfrm>
          <a:off x="576042" y="1190736"/>
          <a:ext cx="10763471" cy="4251960"/>
        </p:xfrm>
        <a:graphic>
          <a:graphicData uri="http://schemas.openxmlformats.org/drawingml/2006/table">
            <a:tbl>
              <a:tblPr firstRow="1" firstCol="1">
                <a:tableStyleId>{5DA37D80-6434-44D0-A028-1B22A696006F}</a:tableStyleId>
              </a:tblPr>
              <a:tblGrid>
                <a:gridCol w="2365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2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5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4380">
                <a:tc gridSpan="2">
                  <a:txBody>
                    <a:bodyPr/>
                    <a:lstStyle/>
                    <a:p>
                      <a:r>
                        <a:rPr kumimoji="1" lang="ja-JP" altLang="en-US" sz="1500" dirty="0"/>
                        <a:t>項目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単一ストレージアカウントの設計上の</a:t>
                      </a:r>
                      <a:br>
                        <a:rPr kumimoji="1" lang="en-US" altLang="ja-JP" sz="1500" dirty="0"/>
                      </a:br>
                      <a:r>
                        <a:rPr kumimoji="1" lang="ja-JP" altLang="en-US" sz="1500" dirty="0"/>
                        <a:t>目標値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補足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 gridSpan="2">
                  <a:txBody>
                    <a:bodyPr/>
                    <a:lstStyle/>
                    <a:p>
                      <a:r>
                        <a:rPr kumimoji="1" lang="ja-JP" altLang="en-US" sz="1500" dirty="0"/>
                        <a:t>サイズ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200 TB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 gridSpan="2">
                  <a:txBody>
                    <a:bodyPr/>
                    <a:lstStyle/>
                    <a:p>
                      <a:r>
                        <a:rPr kumimoji="1" lang="ja-JP" altLang="en-US" sz="1500" dirty="0"/>
                        <a:t>トランザクション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20,000 / sec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80">
                <a:tc rowSpan="2">
                  <a:txBody>
                    <a:bodyPr/>
                    <a:lstStyle/>
                    <a:p>
                      <a:r>
                        <a:rPr kumimoji="1" lang="ja-JP" altLang="en-US" sz="1500" dirty="0"/>
                        <a:t>ネットワーク帯域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アップロード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10 </a:t>
                      </a:r>
                      <a:r>
                        <a:rPr kumimoji="1" lang="en-US" altLang="ja-JP" sz="1500" dirty="0" err="1"/>
                        <a:t>Gbps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地理的冗長</a:t>
                      </a:r>
                      <a:r>
                        <a:rPr kumimoji="1" lang="en-US" altLang="ja-JP" sz="1500" dirty="0"/>
                        <a:t>: 5 </a:t>
                      </a:r>
                      <a:r>
                        <a:rPr kumimoji="1" lang="en-US" altLang="ja-JP" sz="1500" dirty="0" err="1"/>
                        <a:t>Gbps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780">
                <a:tc vMerge="1"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ダウンロード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15 </a:t>
                      </a:r>
                      <a:r>
                        <a:rPr kumimoji="1" lang="en-US" altLang="ja-JP" sz="1500" dirty="0" err="1"/>
                        <a:t>Gbps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地理的冗長</a:t>
                      </a:r>
                      <a:r>
                        <a:rPr kumimoji="1" lang="en-US" altLang="ja-JP" sz="1500" dirty="0"/>
                        <a:t>: 10 </a:t>
                      </a:r>
                      <a:r>
                        <a:rPr kumimoji="1" lang="en-US" altLang="ja-JP" sz="1500" dirty="0" err="1"/>
                        <a:t>Gbps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780">
                <a:tc rowSpan="3">
                  <a:txBody>
                    <a:bodyPr/>
                    <a:lstStyle/>
                    <a:p>
                      <a:r>
                        <a:rPr kumimoji="1" lang="ja-JP" altLang="en-US" sz="1500" dirty="0"/>
                        <a:t>シングルパーティション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Queue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2,000 / sec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780">
                <a:tc vMerge="1"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Table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2,000 / sec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無限のパーティションを</a:t>
                      </a:r>
                      <a:br>
                        <a:rPr kumimoji="1" lang="en-US" altLang="ja-JP" sz="1500" dirty="0"/>
                      </a:br>
                      <a:r>
                        <a:rPr kumimoji="1" lang="ja-JP" altLang="en-US" sz="1500" dirty="0"/>
                        <a:t>持てます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0100">
                <a:tc vMerge="1">
                  <a:txBody>
                    <a:bodyPr/>
                    <a:lstStyle/>
                    <a:p>
                      <a:endParaRPr kumimoji="1" lang="ja-JP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Blob</a:t>
                      </a:r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60MB</a:t>
                      </a:r>
                      <a:r>
                        <a:rPr kumimoji="1" lang="en-US" altLang="ja-JP" sz="2400" baseline="0" dirty="0">
                          <a:solidFill>
                            <a:srgbClr val="FF0000"/>
                          </a:solidFill>
                        </a:rPr>
                        <a:t> / sec or</a:t>
                      </a:r>
                    </a:p>
                    <a:p>
                      <a:r>
                        <a:rPr kumimoji="1" lang="en-US" altLang="ja-JP" sz="2400" baseline="0" dirty="0">
                          <a:solidFill>
                            <a:srgbClr val="FF0000"/>
                          </a:solidFill>
                        </a:rPr>
                        <a:t>500 transaction / sec</a:t>
                      </a:r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2972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>
          <a:xfrm>
            <a:off x="7386338" y="2289277"/>
            <a:ext cx="2850644" cy="1619929"/>
          </a:xfrm>
          <a:prstGeom prst="rect">
            <a:avLst/>
          </a:prstGeom>
          <a:noFill/>
          <a:ln w="19050" cap="flat" cmpd="sng" algn="ctr">
            <a:solidFill>
              <a:srgbClr val="0079D6"/>
            </a:solidFill>
            <a:prstDash val="sysDash"/>
          </a:ln>
          <a:effectLst/>
        </p:spPr>
        <p:txBody>
          <a:bodyPr rtlCol="0" anchor="b"/>
          <a:lstStyle/>
          <a:p>
            <a:pPr algn="ctr" defTabSz="672263">
              <a:defRPr/>
            </a:pP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083090" y="1895928"/>
            <a:ext cx="1620522" cy="413862"/>
          </a:xfrm>
          <a:prstGeom prst="rect">
            <a:avLst/>
          </a:prstGeom>
          <a:noFill/>
        </p:spPr>
        <p:txBody>
          <a:bodyPr wrap="square" lIns="134464" tIns="107571" rIns="134464" bIns="107571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ja-JP" altLang="en-US" sz="2059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</a:rPr>
              <a:t>ファイル名</a:t>
            </a:r>
          </a:p>
        </p:txBody>
      </p:sp>
      <p:sp>
        <p:nvSpPr>
          <p:cNvPr id="43" name="Rectangle 46"/>
          <p:cNvSpPr/>
          <p:nvPr/>
        </p:nvSpPr>
        <p:spPr bwMode="auto">
          <a:xfrm>
            <a:off x="1697473" y="2225756"/>
            <a:ext cx="1168364" cy="174697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7840" tIns="32952" rIns="32952" bIns="32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58829">
              <a:defRPr/>
            </a:pPr>
            <a:r>
              <a:rPr lang="en-US" sz="2353" b="0" kern="0" dirty="0">
                <a:solidFill>
                  <a:srgbClr val="FFFFFF"/>
                </a:solidFill>
                <a:effectLst/>
                <a:cs typeface="Segoe UI" pitchFamily="34" charset="0"/>
              </a:rPr>
              <a:t>BLOB</a:t>
            </a:r>
            <a:br>
              <a:rPr lang="en-US" sz="2353" b="0" kern="0" dirty="0">
                <a:solidFill>
                  <a:srgbClr val="FFFFFF"/>
                </a:solidFill>
                <a:effectLst/>
                <a:cs typeface="Segoe UI" pitchFamily="34" charset="0"/>
              </a:rPr>
            </a:br>
            <a:r>
              <a:rPr lang="ja-JP" altLang="en-US" sz="2353" b="0" kern="0" dirty="0">
                <a:solidFill>
                  <a:srgbClr val="FFFFFF"/>
                </a:solidFill>
                <a:effectLst/>
                <a:cs typeface="Segoe UI" pitchFamily="34" charset="0"/>
              </a:rPr>
              <a:t>効率</a:t>
            </a:r>
            <a:br>
              <a:rPr lang="en-US" altLang="ja-JP" sz="2353" b="0" kern="0" dirty="0">
                <a:solidFill>
                  <a:srgbClr val="FFFFFF"/>
                </a:solidFill>
                <a:effectLst/>
                <a:cs typeface="Segoe UI" pitchFamily="34" charset="0"/>
              </a:rPr>
            </a:br>
            <a:r>
              <a:rPr lang="ja-JP" altLang="en-US" sz="2353" b="0" kern="0" dirty="0">
                <a:solidFill>
                  <a:srgbClr val="FFFFFF"/>
                </a:solidFill>
                <a:effectLst/>
                <a:cs typeface="Segoe UI" pitchFamily="34" charset="0"/>
              </a:rPr>
              <a:t>利用</a:t>
            </a:r>
            <a:endParaRPr lang="en-US" sz="2353" b="0" kern="0" dirty="0">
              <a:solidFill>
                <a:srgbClr val="FFFFFF"/>
              </a:solidFill>
              <a:effectLst/>
              <a:cs typeface="Segoe UI" pitchFamily="34" charset="0"/>
            </a:endParaRPr>
          </a:p>
        </p:txBody>
      </p:sp>
      <p:sp>
        <p:nvSpPr>
          <p:cNvPr id="44" name="Rectangle 46"/>
          <p:cNvSpPr/>
          <p:nvPr/>
        </p:nvSpPr>
        <p:spPr bwMode="auto">
          <a:xfrm>
            <a:off x="1697473" y="4127899"/>
            <a:ext cx="1168364" cy="1746970"/>
          </a:xfrm>
          <a:prstGeom prst="rect">
            <a:avLst/>
          </a:prstGeom>
          <a:solidFill>
            <a:srgbClr val="AD1C4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7840" tIns="32952" rIns="32952" bIns="32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58829">
              <a:lnSpc>
                <a:spcPct val="90000"/>
              </a:lnSpc>
              <a:defRPr/>
            </a:pPr>
            <a:r>
              <a:rPr lang="ja-JP" altLang="en-US" sz="2353" b="0" kern="0" dirty="0">
                <a:solidFill>
                  <a:schemeClr val="bg1"/>
                </a:solidFill>
                <a:effectLst/>
                <a:cs typeface="Segoe UI" pitchFamily="34" charset="0"/>
              </a:rPr>
              <a:t>仮想</a:t>
            </a:r>
            <a:endParaRPr lang="en-US" altLang="ja-JP" sz="2353" b="0" kern="0" dirty="0">
              <a:solidFill>
                <a:schemeClr val="bg1"/>
              </a:solidFill>
              <a:effectLst/>
              <a:cs typeface="Segoe UI" pitchFamily="34" charset="0"/>
            </a:endParaRPr>
          </a:p>
          <a:p>
            <a:pPr algn="ctr" defTabSz="658829">
              <a:lnSpc>
                <a:spcPct val="90000"/>
              </a:lnSpc>
              <a:defRPr/>
            </a:pPr>
            <a:r>
              <a:rPr lang="ja-JP" altLang="en-US" sz="2353" b="0" kern="0" dirty="0">
                <a:solidFill>
                  <a:schemeClr val="bg1"/>
                </a:solidFill>
                <a:effectLst/>
                <a:cs typeface="Segoe UI" pitchFamily="34" charset="0"/>
              </a:rPr>
              <a:t>マシン</a:t>
            </a:r>
            <a:endParaRPr lang="en-US" altLang="ja-JP" sz="2353" b="0" kern="0" dirty="0">
              <a:solidFill>
                <a:schemeClr val="bg1"/>
              </a:solidFill>
              <a:effectLst/>
              <a:cs typeface="Segoe UI" pitchFamily="34" charset="0"/>
            </a:endParaRPr>
          </a:p>
          <a:p>
            <a:pPr algn="ctr" defTabSz="658829">
              <a:lnSpc>
                <a:spcPct val="90000"/>
              </a:lnSpc>
              <a:defRPr/>
            </a:pPr>
            <a:r>
              <a:rPr lang="en-US" altLang="ja-JP" sz="2353" b="0" kern="0" dirty="0">
                <a:solidFill>
                  <a:schemeClr val="bg1"/>
                </a:solidFill>
                <a:effectLst/>
                <a:cs typeface="Segoe UI" pitchFamily="34" charset="0"/>
              </a:rPr>
              <a:t>+</a:t>
            </a:r>
            <a:br>
              <a:rPr lang="en-US" sz="2353" b="0" kern="0" dirty="0">
                <a:solidFill>
                  <a:schemeClr val="bg1"/>
                </a:solidFill>
                <a:effectLst/>
                <a:cs typeface="Segoe UI" pitchFamily="34" charset="0"/>
              </a:rPr>
            </a:br>
            <a:r>
              <a:rPr lang="en-US" sz="2353" b="0" kern="0" dirty="0">
                <a:solidFill>
                  <a:schemeClr val="bg1"/>
                </a:solidFill>
                <a:effectLst/>
                <a:cs typeface="Segoe UI" pitchFamily="34" charset="0"/>
              </a:rPr>
              <a:t>BLOB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339675" y="1901294"/>
            <a:ext cx="1652438" cy="413862"/>
          </a:xfrm>
          <a:prstGeom prst="rect">
            <a:avLst/>
          </a:prstGeom>
          <a:noFill/>
        </p:spPr>
        <p:txBody>
          <a:bodyPr wrap="square" lIns="134464" tIns="107571" rIns="134464" bIns="107571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altLang="ja-JP" sz="2059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</a:rPr>
              <a:t>BLOB </a:t>
            </a:r>
            <a:r>
              <a:rPr lang="ja-JP" altLang="en-US" sz="2059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</a:rPr>
              <a:t>名</a:t>
            </a:r>
          </a:p>
        </p:txBody>
      </p:sp>
      <p:grpSp>
        <p:nvGrpSpPr>
          <p:cNvPr id="247" name="グループ化 246"/>
          <p:cNvGrpSpPr/>
          <p:nvPr/>
        </p:nvGrpSpPr>
        <p:grpSpPr>
          <a:xfrm>
            <a:off x="3140953" y="2225756"/>
            <a:ext cx="1504797" cy="1746970"/>
            <a:chOff x="2243915" y="1860766"/>
            <a:chExt cx="2046628" cy="2376000"/>
          </a:xfrm>
        </p:grpSpPr>
        <p:sp>
          <p:nvSpPr>
            <p:cNvPr id="5" name="正方形/長方形 4"/>
            <p:cNvSpPr/>
            <p:nvPr/>
          </p:nvSpPr>
          <p:spPr>
            <a:xfrm>
              <a:off x="2243915" y="1860766"/>
              <a:ext cx="2046628" cy="2376000"/>
            </a:xfrm>
            <a:prstGeom prst="rect">
              <a:avLst/>
            </a:prstGeom>
            <a:noFill/>
            <a:ln w="28575" cap="flat" cmpd="sng" algn="ctr">
              <a:solidFill>
                <a:srgbClr val="0072C6"/>
              </a:solidFill>
              <a:prstDash val="solid"/>
            </a:ln>
            <a:effectLst/>
          </p:spPr>
          <p:txBody>
            <a:bodyPr rtlCol="0" anchor="b"/>
            <a:lstStyle/>
            <a:p>
              <a:pPr algn="ctr" defTabSz="672263">
                <a:defRPr/>
              </a:pPr>
              <a:endParaRPr lang="ja-JP" altLang="en-US" sz="2059" b="0" kern="0" dirty="0">
                <a:solidFill>
                  <a:srgbClr val="FF0000"/>
                </a:solidFill>
                <a:effectLst/>
              </a:endParaRPr>
            </a:p>
          </p:txBody>
        </p:sp>
        <p:grpSp>
          <p:nvGrpSpPr>
            <p:cNvPr id="232" name="グループ化 231"/>
            <p:cNvGrpSpPr/>
            <p:nvPr/>
          </p:nvGrpSpPr>
          <p:grpSpPr>
            <a:xfrm>
              <a:off x="2411410" y="2020924"/>
              <a:ext cx="1711639" cy="2055685"/>
              <a:chOff x="2278021" y="1995336"/>
              <a:chExt cx="1711639" cy="2055685"/>
            </a:xfrm>
          </p:grpSpPr>
          <p:sp>
            <p:nvSpPr>
              <p:cNvPr id="7" name="正方形/長方形 6"/>
              <p:cNvSpPr/>
              <p:nvPr/>
            </p:nvSpPr>
            <p:spPr bwMode="auto">
              <a:xfrm>
                <a:off x="2278021" y="1995336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001.log</a:t>
                </a:r>
              </a:p>
            </p:txBody>
          </p:sp>
          <p:sp>
            <p:nvSpPr>
              <p:cNvPr id="18" name="正方形/長方形 17"/>
              <p:cNvSpPr/>
              <p:nvPr/>
            </p:nvSpPr>
            <p:spPr bwMode="auto">
              <a:xfrm>
                <a:off x="2278021" y="2529195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002.log</a:t>
                </a:r>
              </a:p>
            </p:txBody>
          </p:sp>
          <p:sp>
            <p:nvSpPr>
              <p:cNvPr id="19" name="正方形/長方形 18"/>
              <p:cNvSpPr/>
              <p:nvPr/>
            </p:nvSpPr>
            <p:spPr bwMode="auto">
              <a:xfrm>
                <a:off x="2278021" y="3063054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003.log</a:t>
                </a:r>
              </a:p>
            </p:txBody>
          </p:sp>
          <p:sp>
            <p:nvSpPr>
              <p:cNvPr id="49" name="正方形/長方形 48"/>
              <p:cNvSpPr/>
              <p:nvPr/>
            </p:nvSpPr>
            <p:spPr bwMode="auto">
              <a:xfrm>
                <a:off x="2278021" y="3596914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004.log</a:t>
                </a:r>
              </a:p>
            </p:txBody>
          </p:sp>
        </p:grpSp>
      </p:grpSp>
      <p:sp>
        <p:nvSpPr>
          <p:cNvPr id="36" name="角丸四角形 35"/>
          <p:cNvSpPr/>
          <p:nvPr/>
        </p:nvSpPr>
        <p:spPr>
          <a:xfrm>
            <a:off x="9550053" y="2502809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37" name="角丸四角形 36"/>
          <p:cNvSpPr/>
          <p:nvPr/>
        </p:nvSpPr>
        <p:spPr>
          <a:xfrm>
            <a:off x="9550053" y="2859028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38" name="角丸四角形 37"/>
          <p:cNvSpPr/>
          <p:nvPr/>
        </p:nvSpPr>
        <p:spPr>
          <a:xfrm>
            <a:off x="9550053" y="3215246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8756765" y="2324700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40" name="角丸四角形 39"/>
          <p:cNvSpPr/>
          <p:nvPr/>
        </p:nvSpPr>
        <p:spPr>
          <a:xfrm>
            <a:off x="8756765" y="2680918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8756765" y="3037137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grpSp>
        <p:nvGrpSpPr>
          <p:cNvPr id="234" name="グループ化 233"/>
          <p:cNvGrpSpPr/>
          <p:nvPr/>
        </p:nvGrpSpPr>
        <p:grpSpPr>
          <a:xfrm>
            <a:off x="7488124" y="2343514"/>
            <a:ext cx="880849" cy="1511456"/>
            <a:chOff x="7499012" y="1995336"/>
            <a:chExt cx="1198015" cy="2055685"/>
          </a:xfrm>
        </p:grpSpPr>
        <p:sp>
          <p:nvSpPr>
            <p:cNvPr id="30" name="正方形/長方形 29"/>
            <p:cNvSpPr/>
            <p:nvPr/>
          </p:nvSpPr>
          <p:spPr>
            <a:xfrm>
              <a:off x="7499012" y="1995336"/>
              <a:ext cx="1198015" cy="453600"/>
            </a:xfrm>
            <a:prstGeom prst="rect">
              <a:avLst/>
            </a:prstGeom>
            <a:solidFill>
              <a:srgbClr val="D1F1C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72263">
                <a:defRPr/>
              </a:pPr>
              <a:r>
                <a:rPr lang="en-US" altLang="ja-JP" sz="2059" b="0" kern="0" dirty="0">
                  <a:solidFill>
                    <a:schemeClr val="tx1">
                      <a:lumMod val="75000"/>
                    </a:schemeClr>
                  </a:solidFill>
                  <a:effectLst/>
                </a:rPr>
                <a:t>PS</a:t>
              </a: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7499012" y="2529364"/>
              <a:ext cx="1198015" cy="453600"/>
            </a:xfrm>
            <a:prstGeom prst="rect">
              <a:avLst/>
            </a:prstGeom>
            <a:solidFill>
              <a:srgbClr val="D1F1C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72263">
                <a:defRPr/>
              </a:pPr>
              <a:r>
                <a:rPr lang="en-US" altLang="ja-JP" sz="2059" b="0" kern="0" dirty="0">
                  <a:solidFill>
                    <a:schemeClr val="tx1">
                      <a:lumMod val="75000"/>
                    </a:schemeClr>
                  </a:solidFill>
                  <a:effectLst/>
                </a:rPr>
                <a:t>PS</a:t>
              </a: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499012" y="3063392"/>
              <a:ext cx="1198015" cy="453600"/>
            </a:xfrm>
            <a:prstGeom prst="rect">
              <a:avLst/>
            </a:prstGeom>
            <a:solidFill>
              <a:srgbClr val="D1F1C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72263">
                <a:defRPr/>
              </a:pPr>
              <a:r>
                <a:rPr lang="en-US" altLang="ja-JP" sz="2059" b="0" kern="0" dirty="0">
                  <a:solidFill>
                    <a:schemeClr val="tx1">
                      <a:lumMod val="75000"/>
                    </a:schemeClr>
                  </a:solidFill>
                  <a:effectLst/>
                </a:rPr>
                <a:t>PS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7499012" y="3597421"/>
              <a:ext cx="1198015" cy="453600"/>
            </a:xfrm>
            <a:prstGeom prst="rect">
              <a:avLst/>
            </a:prstGeom>
            <a:solidFill>
              <a:srgbClr val="D1F1C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72263">
                <a:defRPr/>
              </a:pPr>
              <a:r>
                <a:rPr lang="en-US" altLang="ja-JP" sz="2059" b="0" kern="0" dirty="0">
                  <a:solidFill>
                    <a:schemeClr val="tx1">
                      <a:lumMod val="75000"/>
                    </a:schemeClr>
                  </a:solidFill>
                  <a:effectLst/>
                </a:rPr>
                <a:t>PS</a:t>
              </a:r>
            </a:p>
          </p:txBody>
        </p:sp>
      </p:grpSp>
      <p:sp>
        <p:nvSpPr>
          <p:cNvPr id="51" name="角丸四角形 50"/>
          <p:cNvSpPr/>
          <p:nvPr/>
        </p:nvSpPr>
        <p:spPr>
          <a:xfrm>
            <a:off x="9550053" y="3571463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8756765" y="3393355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grpSp>
        <p:nvGrpSpPr>
          <p:cNvPr id="233" name="グループ化 232"/>
          <p:cNvGrpSpPr/>
          <p:nvPr/>
        </p:nvGrpSpPr>
        <p:grpSpPr>
          <a:xfrm>
            <a:off x="5131840" y="2314751"/>
            <a:ext cx="1663303" cy="1568981"/>
            <a:chOff x="4490045" y="1961350"/>
            <a:chExt cx="2262207" cy="2133922"/>
          </a:xfrm>
        </p:grpSpPr>
        <p:sp>
          <p:nvSpPr>
            <p:cNvPr id="55" name="正方形/長方形 54"/>
            <p:cNvSpPr/>
            <p:nvPr/>
          </p:nvSpPr>
          <p:spPr bwMode="auto">
            <a:xfrm>
              <a:off x="5040613" y="1995336"/>
              <a:ext cx="1711639" cy="454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9" tIns="33614" rIns="67229" bIns="3361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68">
                <a:lnSpc>
                  <a:spcPct val="110000"/>
                </a:lnSpc>
                <a:defRPr/>
              </a:pPr>
              <a:r>
                <a:rPr lang="en-US" altLang="ja-JP" sz="2059" b="0" kern="0" dirty="0">
                  <a:solidFill>
                    <a:srgbClr val="002060"/>
                  </a:solidFill>
                  <a:effectLst/>
                </a:rPr>
                <a:t>001.log</a:t>
              </a:r>
            </a:p>
          </p:txBody>
        </p:sp>
        <p:sp>
          <p:nvSpPr>
            <p:cNvPr id="56" name="正方形/長方形 55"/>
            <p:cNvSpPr/>
            <p:nvPr/>
          </p:nvSpPr>
          <p:spPr bwMode="auto">
            <a:xfrm>
              <a:off x="5040613" y="2529195"/>
              <a:ext cx="1711639" cy="454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9" tIns="33614" rIns="67229" bIns="3361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68">
                <a:lnSpc>
                  <a:spcPct val="110000"/>
                </a:lnSpc>
                <a:defRPr/>
              </a:pPr>
              <a:r>
                <a:rPr lang="en-US" altLang="ja-JP" sz="2059" b="0" kern="0" dirty="0">
                  <a:solidFill>
                    <a:srgbClr val="002060"/>
                  </a:solidFill>
                  <a:effectLst/>
                </a:rPr>
                <a:t>002.log</a:t>
              </a:r>
            </a:p>
          </p:txBody>
        </p:sp>
        <p:sp>
          <p:nvSpPr>
            <p:cNvPr id="57" name="正方形/長方形 56"/>
            <p:cNvSpPr/>
            <p:nvPr/>
          </p:nvSpPr>
          <p:spPr bwMode="auto">
            <a:xfrm>
              <a:off x="5040613" y="3063054"/>
              <a:ext cx="1711639" cy="454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9" tIns="33614" rIns="67229" bIns="3361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68">
                <a:lnSpc>
                  <a:spcPct val="110000"/>
                </a:lnSpc>
                <a:defRPr/>
              </a:pPr>
              <a:r>
                <a:rPr lang="en-US" altLang="ja-JP" sz="2059" b="0" kern="0" dirty="0">
                  <a:solidFill>
                    <a:srgbClr val="002060"/>
                  </a:solidFill>
                  <a:effectLst/>
                </a:rPr>
                <a:t>003.log</a:t>
              </a:r>
            </a:p>
          </p:txBody>
        </p:sp>
        <p:sp>
          <p:nvSpPr>
            <p:cNvPr id="58" name="正方形/長方形 57"/>
            <p:cNvSpPr/>
            <p:nvPr/>
          </p:nvSpPr>
          <p:spPr bwMode="auto">
            <a:xfrm>
              <a:off x="5040613" y="3596914"/>
              <a:ext cx="1711639" cy="454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9" tIns="33614" rIns="67229" bIns="3361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68">
                <a:lnSpc>
                  <a:spcPct val="110000"/>
                </a:lnSpc>
                <a:defRPr/>
              </a:pPr>
              <a:r>
                <a:rPr lang="en-US" altLang="ja-JP" sz="2059" b="0" kern="0" dirty="0">
                  <a:solidFill>
                    <a:srgbClr val="002060"/>
                  </a:solidFill>
                  <a:effectLst/>
                </a:rPr>
                <a:t>004.log</a:t>
              </a:r>
            </a:p>
          </p:txBody>
        </p:sp>
        <p:pic>
          <p:nvPicPr>
            <p:cNvPr id="59" name="図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45" y="1961350"/>
              <a:ext cx="534117" cy="534117"/>
            </a:xfrm>
            <a:prstGeom prst="rect">
              <a:avLst/>
            </a:prstGeom>
          </p:spPr>
        </p:pic>
        <p:pic>
          <p:nvPicPr>
            <p:cNvPr id="60" name="図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45" y="2494618"/>
              <a:ext cx="534117" cy="534117"/>
            </a:xfrm>
            <a:prstGeom prst="rect">
              <a:avLst/>
            </a:prstGeom>
          </p:spPr>
        </p:pic>
        <p:pic>
          <p:nvPicPr>
            <p:cNvPr id="61" name="図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45" y="3027886"/>
              <a:ext cx="534117" cy="534117"/>
            </a:xfrm>
            <a:prstGeom prst="rect">
              <a:avLst/>
            </a:prstGeom>
          </p:spPr>
        </p:pic>
        <p:pic>
          <p:nvPicPr>
            <p:cNvPr id="62" name="図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45" y="3561155"/>
              <a:ext cx="534117" cy="534117"/>
            </a:xfrm>
            <a:prstGeom prst="rect">
              <a:avLst/>
            </a:prstGeom>
          </p:spPr>
        </p:pic>
      </p:grpSp>
      <p:sp>
        <p:nvSpPr>
          <p:cNvPr id="63" name="テキスト ボックス 62"/>
          <p:cNvSpPr txBox="1"/>
          <p:nvPr/>
        </p:nvSpPr>
        <p:spPr>
          <a:xfrm>
            <a:off x="7386338" y="1897517"/>
            <a:ext cx="2850644" cy="413862"/>
          </a:xfrm>
          <a:prstGeom prst="rect">
            <a:avLst/>
          </a:prstGeom>
          <a:noFill/>
        </p:spPr>
        <p:txBody>
          <a:bodyPr wrap="square" lIns="134464" tIns="107571" rIns="134464" bIns="107571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ja-JP" altLang="en-US" sz="2059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</a:rPr>
              <a:t>ストレージ内配置</a:t>
            </a:r>
          </a:p>
        </p:txBody>
      </p:sp>
      <p:cxnSp>
        <p:nvCxnSpPr>
          <p:cNvPr id="65" name="直線矢印コネクタ 64"/>
          <p:cNvCxnSpPr>
            <a:stCxn id="7" idx="3"/>
            <a:endCxn id="59" idx="1"/>
          </p:cNvCxnSpPr>
          <p:nvPr/>
        </p:nvCxnSpPr>
        <p:spPr>
          <a:xfrm>
            <a:off x="4522598" y="2510456"/>
            <a:ext cx="609240" cy="652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55" idx="3"/>
            <a:endCxn id="30" idx="1"/>
          </p:cNvCxnSpPr>
          <p:nvPr/>
        </p:nvCxnSpPr>
        <p:spPr>
          <a:xfrm>
            <a:off x="6795141" y="2506684"/>
            <a:ext cx="692982" cy="3587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>
            <a:stCxn id="56" idx="3"/>
            <a:endCxn id="31" idx="1"/>
          </p:cNvCxnSpPr>
          <p:nvPr/>
        </p:nvCxnSpPr>
        <p:spPr>
          <a:xfrm>
            <a:off x="6795141" y="2899206"/>
            <a:ext cx="692982" cy="3712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>
            <a:stCxn id="57" idx="3"/>
            <a:endCxn id="32" idx="1"/>
          </p:cNvCxnSpPr>
          <p:nvPr/>
        </p:nvCxnSpPr>
        <p:spPr>
          <a:xfrm>
            <a:off x="6795141" y="3291729"/>
            <a:ext cx="692982" cy="3836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>
            <a:stCxn id="58" idx="3"/>
            <a:endCxn id="50" idx="1"/>
          </p:cNvCxnSpPr>
          <p:nvPr/>
        </p:nvCxnSpPr>
        <p:spPr>
          <a:xfrm>
            <a:off x="6795141" y="3684253"/>
            <a:ext cx="692982" cy="396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18" idx="3"/>
            <a:endCxn id="60" idx="1"/>
          </p:cNvCxnSpPr>
          <p:nvPr/>
        </p:nvCxnSpPr>
        <p:spPr>
          <a:xfrm>
            <a:off x="4522598" y="2902981"/>
            <a:ext cx="609240" cy="217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>
            <a:stCxn id="19" idx="3"/>
            <a:endCxn id="61" idx="1"/>
          </p:cNvCxnSpPr>
          <p:nvPr/>
        </p:nvCxnSpPr>
        <p:spPr>
          <a:xfrm flipV="1">
            <a:off x="4522598" y="3295285"/>
            <a:ext cx="609240" cy="21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>
            <a:stCxn id="49" idx="3"/>
            <a:endCxn id="62" idx="1"/>
          </p:cNvCxnSpPr>
          <p:nvPr/>
        </p:nvCxnSpPr>
        <p:spPr>
          <a:xfrm flipV="1">
            <a:off x="4522598" y="3687375"/>
            <a:ext cx="609240" cy="653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>
            <a:stCxn id="30" idx="3"/>
            <a:endCxn id="40" idx="1"/>
          </p:cNvCxnSpPr>
          <p:nvPr/>
        </p:nvCxnSpPr>
        <p:spPr>
          <a:xfrm>
            <a:off x="8368972" y="2510270"/>
            <a:ext cx="387792" cy="302995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>
            <a:stCxn id="39" idx="3"/>
            <a:endCxn id="36" idx="1"/>
          </p:cNvCxnSpPr>
          <p:nvPr/>
        </p:nvCxnSpPr>
        <p:spPr>
          <a:xfrm>
            <a:off x="9333102" y="2457047"/>
            <a:ext cx="216950" cy="178109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>
            <a:stCxn id="32" idx="3"/>
            <a:endCxn id="41" idx="1"/>
          </p:cNvCxnSpPr>
          <p:nvPr/>
        </p:nvCxnSpPr>
        <p:spPr>
          <a:xfrm flipV="1">
            <a:off x="8368972" y="3169483"/>
            <a:ext cx="387792" cy="126082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/>
          <p:cNvCxnSpPr>
            <a:stCxn id="31" idx="3"/>
            <a:endCxn id="52" idx="1"/>
          </p:cNvCxnSpPr>
          <p:nvPr/>
        </p:nvCxnSpPr>
        <p:spPr>
          <a:xfrm>
            <a:off x="8368972" y="2902918"/>
            <a:ext cx="387792" cy="622784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/>
          <p:cNvCxnSpPr>
            <a:stCxn id="50" idx="3"/>
            <a:endCxn id="39" idx="1"/>
          </p:cNvCxnSpPr>
          <p:nvPr/>
        </p:nvCxnSpPr>
        <p:spPr>
          <a:xfrm flipV="1">
            <a:off x="8368972" y="2457047"/>
            <a:ext cx="387792" cy="1231167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>
            <a:stCxn id="40" idx="3"/>
            <a:endCxn id="37" idx="1"/>
          </p:cNvCxnSpPr>
          <p:nvPr/>
        </p:nvCxnSpPr>
        <p:spPr>
          <a:xfrm>
            <a:off x="9333102" y="2813266"/>
            <a:ext cx="216950" cy="178109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/>
          <p:cNvCxnSpPr>
            <a:stCxn id="37" idx="2"/>
            <a:endCxn id="38" idx="0"/>
          </p:cNvCxnSpPr>
          <p:nvPr/>
        </p:nvCxnSpPr>
        <p:spPr>
          <a:xfrm>
            <a:off x="9838222" y="3123720"/>
            <a:ext cx="0" cy="91526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>
            <a:stCxn id="36" idx="1"/>
            <a:endCxn id="41" idx="3"/>
          </p:cNvCxnSpPr>
          <p:nvPr/>
        </p:nvCxnSpPr>
        <p:spPr>
          <a:xfrm flipH="1">
            <a:off x="9333102" y="2635155"/>
            <a:ext cx="216950" cy="534328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矢印コネクタ 131"/>
          <p:cNvCxnSpPr>
            <a:stCxn id="52" idx="3"/>
            <a:endCxn id="38" idx="1"/>
          </p:cNvCxnSpPr>
          <p:nvPr/>
        </p:nvCxnSpPr>
        <p:spPr>
          <a:xfrm flipV="1">
            <a:off x="9333102" y="3347594"/>
            <a:ext cx="216950" cy="178109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>
            <a:stCxn id="38" idx="2"/>
            <a:endCxn id="51" idx="0"/>
          </p:cNvCxnSpPr>
          <p:nvPr/>
        </p:nvCxnSpPr>
        <p:spPr>
          <a:xfrm>
            <a:off x="9838222" y="3479939"/>
            <a:ext cx="0" cy="91525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/>
          <p:cNvCxnSpPr>
            <a:stCxn id="41" idx="3"/>
            <a:endCxn id="51" idx="1"/>
          </p:cNvCxnSpPr>
          <p:nvPr/>
        </p:nvCxnSpPr>
        <p:spPr>
          <a:xfrm>
            <a:off x="9333102" y="3169483"/>
            <a:ext cx="216950" cy="534326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矢印コネクタ 141"/>
          <p:cNvCxnSpPr>
            <a:stCxn id="51" idx="1"/>
            <a:endCxn id="52" idx="3"/>
          </p:cNvCxnSpPr>
          <p:nvPr/>
        </p:nvCxnSpPr>
        <p:spPr>
          <a:xfrm flipH="1" flipV="1">
            <a:off x="9333102" y="3525702"/>
            <a:ext cx="216950" cy="178108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グループ化 187"/>
          <p:cNvGrpSpPr/>
          <p:nvPr/>
        </p:nvGrpSpPr>
        <p:grpSpPr>
          <a:xfrm>
            <a:off x="5131840" y="4807038"/>
            <a:ext cx="1810585" cy="388694"/>
            <a:chOff x="4506125" y="5472763"/>
            <a:chExt cx="2462521" cy="528651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125" y="5472763"/>
              <a:ext cx="528651" cy="528651"/>
            </a:xfrm>
            <a:prstGeom prst="rect">
              <a:avLst/>
            </a:prstGeom>
          </p:spPr>
        </p:pic>
        <p:sp>
          <p:nvSpPr>
            <p:cNvPr id="183" name="正方形/長方形 182"/>
            <p:cNvSpPr/>
            <p:nvPr/>
          </p:nvSpPr>
          <p:spPr bwMode="auto">
            <a:xfrm>
              <a:off x="5034776" y="5510035"/>
              <a:ext cx="1933870" cy="454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9" tIns="33614" rIns="67229" bIns="3361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68">
                <a:lnSpc>
                  <a:spcPct val="110000"/>
                </a:lnSpc>
                <a:defRPr/>
              </a:pPr>
              <a:r>
                <a:rPr lang="en-US" altLang="ja-JP" sz="2059" b="0" kern="0" dirty="0">
                  <a:solidFill>
                    <a:srgbClr val="002060"/>
                  </a:solidFill>
                  <a:effectLst/>
                </a:rPr>
                <a:t>disk1.vhd</a:t>
              </a:r>
            </a:p>
          </p:txBody>
        </p:sp>
      </p:grpSp>
      <p:cxnSp>
        <p:nvCxnSpPr>
          <p:cNvPr id="189" name="直線矢印コネクタ 188"/>
          <p:cNvCxnSpPr>
            <a:stCxn id="252" idx="3"/>
          </p:cNvCxnSpPr>
          <p:nvPr/>
        </p:nvCxnSpPr>
        <p:spPr>
          <a:xfrm>
            <a:off x="4522598" y="4414427"/>
            <a:ext cx="609240" cy="419026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矢印コネクタ 191"/>
          <p:cNvCxnSpPr>
            <a:stCxn id="253" idx="3"/>
          </p:cNvCxnSpPr>
          <p:nvPr/>
        </p:nvCxnSpPr>
        <p:spPr>
          <a:xfrm>
            <a:off x="4522600" y="4806952"/>
            <a:ext cx="597739" cy="101735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矢印コネクタ 194"/>
          <p:cNvCxnSpPr>
            <a:stCxn id="254" idx="3"/>
          </p:cNvCxnSpPr>
          <p:nvPr/>
        </p:nvCxnSpPr>
        <p:spPr>
          <a:xfrm flipV="1">
            <a:off x="4522600" y="5073454"/>
            <a:ext cx="572225" cy="12602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矢印コネクタ 197"/>
          <p:cNvCxnSpPr/>
          <p:nvPr/>
        </p:nvCxnSpPr>
        <p:spPr>
          <a:xfrm flipV="1">
            <a:off x="4457425" y="5178977"/>
            <a:ext cx="674414" cy="411194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/>
          <p:cNvCxnSpPr>
            <a:stCxn id="183" idx="3"/>
            <a:endCxn id="264" idx="1"/>
          </p:cNvCxnSpPr>
          <p:nvPr/>
        </p:nvCxnSpPr>
        <p:spPr>
          <a:xfrm flipV="1">
            <a:off x="6942423" y="4806889"/>
            <a:ext cx="545700" cy="194497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正方形/長方形 210"/>
          <p:cNvSpPr/>
          <p:nvPr/>
        </p:nvSpPr>
        <p:spPr>
          <a:xfrm>
            <a:off x="8580409" y="1014406"/>
            <a:ext cx="3313146" cy="344100"/>
          </a:xfrm>
          <a:prstGeom prst="rect">
            <a:avLst/>
          </a:prstGeom>
          <a:solidFill>
            <a:srgbClr val="D1F1C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72263">
              <a:defRPr/>
            </a:pPr>
            <a:r>
              <a:rPr lang="en-US" altLang="ja-JP" sz="1765" b="0" kern="0" dirty="0">
                <a:solidFill>
                  <a:schemeClr val="tx1">
                    <a:lumMod val="75000"/>
                  </a:schemeClr>
                </a:solidFill>
                <a:effectLst/>
              </a:rPr>
              <a:t>PS = </a:t>
            </a:r>
            <a:r>
              <a:rPr lang="ja-JP" altLang="en-US" sz="1765" b="0" kern="0" dirty="0">
                <a:solidFill>
                  <a:schemeClr val="tx1">
                    <a:lumMod val="75000"/>
                  </a:schemeClr>
                </a:solidFill>
                <a:effectLst/>
              </a:rPr>
              <a:t>パーティション サーバー</a:t>
            </a:r>
            <a:endParaRPr lang="en-US" altLang="ja-JP" sz="1765" b="0" kern="0" dirty="0">
              <a:solidFill>
                <a:schemeClr val="tx1">
                  <a:lumMod val="75000"/>
                </a:schemeClr>
              </a:solidFill>
              <a:effectLst/>
            </a:endParaRPr>
          </a:p>
        </p:txBody>
      </p:sp>
      <p:sp>
        <p:nvSpPr>
          <p:cNvPr id="212" name="角丸四角形 211"/>
          <p:cNvSpPr/>
          <p:nvPr/>
        </p:nvSpPr>
        <p:spPr>
          <a:xfrm>
            <a:off x="8666129" y="1464023"/>
            <a:ext cx="3313146" cy="344100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 </a:t>
            </a:r>
            <a:r>
              <a:rPr lang="ja-JP" altLang="en-US" sz="1765" b="0" kern="0" dirty="0">
                <a:solidFill>
                  <a:srgbClr val="002060"/>
                </a:solidFill>
                <a:effectLst/>
              </a:rPr>
              <a:t>＝ エクステント ノード</a:t>
            </a:r>
          </a:p>
        </p:txBody>
      </p:sp>
      <p:sp>
        <p:nvSpPr>
          <p:cNvPr id="214" name="正方形/長方形 213"/>
          <p:cNvSpPr/>
          <p:nvPr/>
        </p:nvSpPr>
        <p:spPr>
          <a:xfrm>
            <a:off x="4920865" y="2227415"/>
            <a:ext cx="5545208" cy="1743653"/>
          </a:xfrm>
          <a:prstGeom prst="rect">
            <a:avLst/>
          </a:prstGeom>
          <a:noFill/>
          <a:ln w="28575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b"/>
          <a:lstStyle/>
          <a:p>
            <a:pPr algn="ctr" defTabSz="672263">
              <a:defRPr/>
            </a:pP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48" name="正方形/長方形 247"/>
          <p:cNvSpPr/>
          <p:nvPr/>
        </p:nvSpPr>
        <p:spPr>
          <a:xfrm>
            <a:off x="7386338" y="4193248"/>
            <a:ext cx="2850644" cy="1619929"/>
          </a:xfrm>
          <a:prstGeom prst="rect">
            <a:avLst/>
          </a:prstGeom>
          <a:noFill/>
          <a:ln w="19050" cap="flat" cmpd="sng" algn="ctr">
            <a:solidFill>
              <a:srgbClr val="0079D6"/>
            </a:solidFill>
            <a:prstDash val="sysDash"/>
          </a:ln>
          <a:effectLst/>
        </p:spPr>
        <p:txBody>
          <a:bodyPr rtlCol="0" anchor="b"/>
          <a:lstStyle/>
          <a:p>
            <a:pPr algn="ctr" defTabSz="672263">
              <a:defRPr/>
            </a:pP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grpSp>
        <p:nvGrpSpPr>
          <p:cNvPr id="249" name="グループ化 248"/>
          <p:cNvGrpSpPr/>
          <p:nvPr/>
        </p:nvGrpSpPr>
        <p:grpSpPr>
          <a:xfrm>
            <a:off x="3140953" y="4129727"/>
            <a:ext cx="1504797" cy="1746970"/>
            <a:chOff x="2243915" y="1860766"/>
            <a:chExt cx="2046628" cy="2376000"/>
          </a:xfrm>
        </p:grpSpPr>
        <p:sp>
          <p:nvSpPr>
            <p:cNvPr id="250" name="正方形/長方形 249"/>
            <p:cNvSpPr/>
            <p:nvPr/>
          </p:nvSpPr>
          <p:spPr>
            <a:xfrm>
              <a:off x="2243915" y="1860766"/>
              <a:ext cx="2046628" cy="2376000"/>
            </a:xfrm>
            <a:prstGeom prst="rect">
              <a:avLst/>
            </a:prstGeom>
            <a:noFill/>
            <a:ln w="28575" cap="flat" cmpd="sng" algn="ctr">
              <a:solidFill>
                <a:srgbClr val="0072C6"/>
              </a:solidFill>
              <a:prstDash val="solid"/>
            </a:ln>
            <a:effectLst/>
          </p:spPr>
          <p:txBody>
            <a:bodyPr rtlCol="0" anchor="b"/>
            <a:lstStyle/>
            <a:p>
              <a:pPr algn="ctr" defTabSz="672263">
                <a:defRPr/>
              </a:pPr>
              <a:endParaRPr lang="ja-JP" altLang="en-US" sz="2059" b="0" kern="0" dirty="0">
                <a:solidFill>
                  <a:srgbClr val="FF0000"/>
                </a:solidFill>
                <a:effectLst/>
              </a:endParaRPr>
            </a:p>
          </p:txBody>
        </p:sp>
        <p:grpSp>
          <p:nvGrpSpPr>
            <p:cNvPr id="251" name="グループ化 250"/>
            <p:cNvGrpSpPr/>
            <p:nvPr/>
          </p:nvGrpSpPr>
          <p:grpSpPr>
            <a:xfrm>
              <a:off x="2411410" y="2020924"/>
              <a:ext cx="1711639" cy="2055685"/>
              <a:chOff x="2278021" y="1995336"/>
              <a:chExt cx="1711639" cy="2055685"/>
            </a:xfrm>
          </p:grpSpPr>
          <p:sp>
            <p:nvSpPr>
              <p:cNvPr id="252" name="正方形/長方形 251"/>
              <p:cNvSpPr/>
              <p:nvPr/>
            </p:nvSpPr>
            <p:spPr bwMode="auto">
              <a:xfrm>
                <a:off x="2278021" y="1995336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001.log</a:t>
                </a:r>
              </a:p>
            </p:txBody>
          </p:sp>
          <p:sp>
            <p:nvSpPr>
              <p:cNvPr id="253" name="正方形/長方形 252"/>
              <p:cNvSpPr/>
              <p:nvPr/>
            </p:nvSpPr>
            <p:spPr bwMode="auto">
              <a:xfrm>
                <a:off x="2278021" y="2529195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002.log</a:t>
                </a:r>
              </a:p>
            </p:txBody>
          </p:sp>
          <p:sp>
            <p:nvSpPr>
              <p:cNvPr id="254" name="正方形/長方形 253"/>
              <p:cNvSpPr/>
              <p:nvPr/>
            </p:nvSpPr>
            <p:spPr bwMode="auto">
              <a:xfrm>
                <a:off x="2278021" y="3063054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003.log</a:t>
                </a:r>
              </a:p>
            </p:txBody>
          </p:sp>
          <p:sp>
            <p:nvSpPr>
              <p:cNvPr id="255" name="正方形/長方形 254"/>
              <p:cNvSpPr/>
              <p:nvPr/>
            </p:nvSpPr>
            <p:spPr bwMode="auto">
              <a:xfrm>
                <a:off x="2278021" y="3596914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004.log</a:t>
                </a:r>
              </a:p>
            </p:txBody>
          </p:sp>
        </p:grpSp>
      </p:grpSp>
      <p:sp>
        <p:nvSpPr>
          <p:cNvPr id="256" name="角丸四角形 255"/>
          <p:cNvSpPr/>
          <p:nvPr/>
        </p:nvSpPr>
        <p:spPr>
          <a:xfrm>
            <a:off x="9550053" y="4406780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57" name="角丸四角形 256"/>
          <p:cNvSpPr/>
          <p:nvPr/>
        </p:nvSpPr>
        <p:spPr>
          <a:xfrm>
            <a:off x="9550053" y="4762999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58" name="角丸四角形 257"/>
          <p:cNvSpPr/>
          <p:nvPr/>
        </p:nvSpPr>
        <p:spPr>
          <a:xfrm>
            <a:off x="9550053" y="5119217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59" name="角丸四角形 258"/>
          <p:cNvSpPr/>
          <p:nvPr/>
        </p:nvSpPr>
        <p:spPr>
          <a:xfrm>
            <a:off x="8756765" y="4228671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60" name="角丸四角形 259"/>
          <p:cNvSpPr/>
          <p:nvPr/>
        </p:nvSpPr>
        <p:spPr>
          <a:xfrm>
            <a:off x="8756765" y="4584889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61" name="角丸四角形 260"/>
          <p:cNvSpPr/>
          <p:nvPr/>
        </p:nvSpPr>
        <p:spPr>
          <a:xfrm>
            <a:off x="8756765" y="4941108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63" name="正方形/長方形 262"/>
          <p:cNvSpPr/>
          <p:nvPr/>
        </p:nvSpPr>
        <p:spPr>
          <a:xfrm>
            <a:off x="7488124" y="4247485"/>
            <a:ext cx="880849" cy="333512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2059" b="0" kern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</a:rPr>
              <a:t>PS</a:t>
            </a:r>
          </a:p>
        </p:txBody>
      </p:sp>
      <p:sp>
        <p:nvSpPr>
          <p:cNvPr id="264" name="正方形/長方形 263"/>
          <p:cNvSpPr/>
          <p:nvPr/>
        </p:nvSpPr>
        <p:spPr>
          <a:xfrm>
            <a:off x="7488124" y="4640132"/>
            <a:ext cx="880849" cy="333512"/>
          </a:xfrm>
          <a:prstGeom prst="rect">
            <a:avLst/>
          </a:prstGeom>
          <a:solidFill>
            <a:srgbClr val="048C2A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2059" b="0" kern="0" dirty="0">
                <a:solidFill>
                  <a:schemeClr val="bg1"/>
                </a:solidFill>
                <a:effectLst/>
              </a:rPr>
              <a:t>PS</a:t>
            </a:r>
          </a:p>
        </p:txBody>
      </p:sp>
      <p:sp>
        <p:nvSpPr>
          <p:cNvPr id="265" name="正方形/長方形 264"/>
          <p:cNvSpPr/>
          <p:nvPr/>
        </p:nvSpPr>
        <p:spPr>
          <a:xfrm>
            <a:off x="7488124" y="5032780"/>
            <a:ext cx="880849" cy="333512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2059" b="0" kern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</a:rPr>
              <a:t>PS</a:t>
            </a:r>
          </a:p>
        </p:txBody>
      </p:sp>
      <p:sp>
        <p:nvSpPr>
          <p:cNvPr id="266" name="正方形/長方形 265"/>
          <p:cNvSpPr/>
          <p:nvPr/>
        </p:nvSpPr>
        <p:spPr>
          <a:xfrm>
            <a:off x="7488124" y="5425428"/>
            <a:ext cx="880849" cy="333512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2059" b="0" kern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</a:rPr>
              <a:t>PS</a:t>
            </a:r>
          </a:p>
        </p:txBody>
      </p:sp>
      <p:sp>
        <p:nvSpPr>
          <p:cNvPr id="267" name="角丸四角形 266"/>
          <p:cNvSpPr/>
          <p:nvPr/>
        </p:nvSpPr>
        <p:spPr>
          <a:xfrm>
            <a:off x="9550053" y="5475434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68" name="角丸四角形 267"/>
          <p:cNvSpPr/>
          <p:nvPr/>
        </p:nvSpPr>
        <p:spPr>
          <a:xfrm>
            <a:off x="8756765" y="5297326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cxnSp>
        <p:nvCxnSpPr>
          <p:cNvPr id="286" name="直線矢印コネクタ 285"/>
          <p:cNvCxnSpPr>
            <a:stCxn id="264" idx="3"/>
            <a:endCxn id="260" idx="1"/>
          </p:cNvCxnSpPr>
          <p:nvPr/>
        </p:nvCxnSpPr>
        <p:spPr>
          <a:xfrm flipV="1">
            <a:off x="8368972" y="4717237"/>
            <a:ext cx="387792" cy="89653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線矢印コネクタ 286"/>
          <p:cNvCxnSpPr>
            <a:stCxn id="259" idx="3"/>
            <a:endCxn id="256" idx="1"/>
          </p:cNvCxnSpPr>
          <p:nvPr/>
        </p:nvCxnSpPr>
        <p:spPr>
          <a:xfrm>
            <a:off x="9333102" y="4361018"/>
            <a:ext cx="216950" cy="178109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線矢印コネクタ 287"/>
          <p:cNvCxnSpPr>
            <a:stCxn id="264" idx="3"/>
            <a:endCxn id="261" idx="1"/>
          </p:cNvCxnSpPr>
          <p:nvPr/>
        </p:nvCxnSpPr>
        <p:spPr>
          <a:xfrm>
            <a:off x="8368972" y="4806888"/>
            <a:ext cx="387792" cy="266566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矢印コネクタ 288"/>
          <p:cNvCxnSpPr>
            <a:stCxn id="264" idx="3"/>
            <a:endCxn id="268" idx="1"/>
          </p:cNvCxnSpPr>
          <p:nvPr/>
        </p:nvCxnSpPr>
        <p:spPr>
          <a:xfrm>
            <a:off x="8368972" y="4806889"/>
            <a:ext cx="387792" cy="622784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矢印コネクタ 289"/>
          <p:cNvCxnSpPr>
            <a:stCxn id="264" idx="3"/>
            <a:endCxn id="259" idx="1"/>
          </p:cNvCxnSpPr>
          <p:nvPr/>
        </p:nvCxnSpPr>
        <p:spPr>
          <a:xfrm flipV="1">
            <a:off x="8368972" y="4361018"/>
            <a:ext cx="387792" cy="445871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矢印コネクタ 290"/>
          <p:cNvCxnSpPr>
            <a:stCxn id="260" idx="3"/>
            <a:endCxn id="257" idx="1"/>
          </p:cNvCxnSpPr>
          <p:nvPr/>
        </p:nvCxnSpPr>
        <p:spPr>
          <a:xfrm>
            <a:off x="9333102" y="4717237"/>
            <a:ext cx="216950" cy="178109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矢印コネクタ 291"/>
          <p:cNvCxnSpPr>
            <a:stCxn id="257" idx="2"/>
            <a:endCxn id="258" idx="0"/>
          </p:cNvCxnSpPr>
          <p:nvPr/>
        </p:nvCxnSpPr>
        <p:spPr>
          <a:xfrm>
            <a:off x="9838222" y="5027691"/>
            <a:ext cx="0" cy="91526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線矢印コネクタ 292"/>
          <p:cNvCxnSpPr>
            <a:stCxn id="256" idx="1"/>
            <a:endCxn id="261" idx="3"/>
          </p:cNvCxnSpPr>
          <p:nvPr/>
        </p:nvCxnSpPr>
        <p:spPr>
          <a:xfrm flipH="1">
            <a:off x="9333102" y="4539126"/>
            <a:ext cx="216950" cy="534328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線矢印コネクタ 293"/>
          <p:cNvCxnSpPr>
            <a:stCxn id="268" idx="3"/>
            <a:endCxn id="258" idx="1"/>
          </p:cNvCxnSpPr>
          <p:nvPr/>
        </p:nvCxnSpPr>
        <p:spPr>
          <a:xfrm flipV="1">
            <a:off x="9333102" y="5251565"/>
            <a:ext cx="216950" cy="178109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矢印コネクタ 294"/>
          <p:cNvCxnSpPr>
            <a:stCxn id="258" idx="2"/>
            <a:endCxn id="267" idx="0"/>
          </p:cNvCxnSpPr>
          <p:nvPr/>
        </p:nvCxnSpPr>
        <p:spPr>
          <a:xfrm>
            <a:off x="9838222" y="5383910"/>
            <a:ext cx="0" cy="91525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線矢印コネクタ 295"/>
          <p:cNvCxnSpPr>
            <a:stCxn id="261" idx="3"/>
            <a:endCxn id="267" idx="1"/>
          </p:cNvCxnSpPr>
          <p:nvPr/>
        </p:nvCxnSpPr>
        <p:spPr>
          <a:xfrm>
            <a:off x="9333102" y="5073454"/>
            <a:ext cx="216950" cy="534326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線矢印コネクタ 296"/>
          <p:cNvCxnSpPr>
            <a:stCxn id="267" idx="1"/>
            <a:endCxn id="268" idx="3"/>
          </p:cNvCxnSpPr>
          <p:nvPr/>
        </p:nvCxnSpPr>
        <p:spPr>
          <a:xfrm flipH="1" flipV="1">
            <a:off x="9333102" y="5429673"/>
            <a:ext cx="216950" cy="178108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正方形/長方形 297"/>
          <p:cNvSpPr/>
          <p:nvPr/>
        </p:nvSpPr>
        <p:spPr>
          <a:xfrm>
            <a:off x="4920865" y="4131386"/>
            <a:ext cx="5545208" cy="1743653"/>
          </a:xfrm>
          <a:prstGeom prst="rect">
            <a:avLst/>
          </a:prstGeom>
          <a:noFill/>
          <a:ln w="28575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b"/>
          <a:lstStyle/>
          <a:p>
            <a:pPr algn="ctr" defTabSz="672263">
              <a:defRPr/>
            </a:pP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cxnSp>
        <p:nvCxnSpPr>
          <p:cNvPr id="318" name="直線コネクタ 317"/>
          <p:cNvCxnSpPr/>
          <p:nvPr/>
        </p:nvCxnSpPr>
        <p:spPr>
          <a:xfrm>
            <a:off x="1595731" y="4050312"/>
            <a:ext cx="9000541" cy="0"/>
          </a:xfrm>
          <a:prstGeom prst="line">
            <a:avLst/>
          </a:prstGeom>
          <a:ln w="12700">
            <a:solidFill>
              <a:srgbClr val="0072C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タイトル 3">
            <a:extLst>
              <a:ext uri="{FF2B5EF4-FFF2-40B4-BE49-F238E27FC236}">
                <a16:creationId xmlns:a16="http://schemas.microsoft.com/office/drawing/2014/main" id="{68342BE6-7EA3-40AA-A0E1-51023D93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ストレージ方式比較</a:t>
            </a:r>
          </a:p>
        </p:txBody>
      </p:sp>
    </p:spTree>
    <p:extLst>
      <p:ext uri="{BB962C8B-B14F-4D97-AF65-F5344CB8AC3E}">
        <p14:creationId xmlns:p14="http://schemas.microsoft.com/office/powerpoint/2010/main" val="8471826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OS disk – Read/Write </a:t>
            </a:r>
            <a:r>
              <a:rPr lang="ja-JP" altLang="en-US" dirty="0"/>
              <a:t>もしくは</a:t>
            </a:r>
            <a:r>
              <a:rPr lang="en-US" dirty="0"/>
              <a:t> Read-only Cache</a:t>
            </a:r>
          </a:p>
          <a:p>
            <a:r>
              <a:rPr lang="en-US" dirty="0"/>
              <a:t>Data disks – </a:t>
            </a:r>
            <a:r>
              <a:rPr lang="ja-JP" altLang="en-US" dirty="0"/>
              <a:t>全てがサポートされている</a:t>
            </a:r>
            <a:endParaRPr lang="en-US" dirty="0"/>
          </a:p>
          <a:p>
            <a:r>
              <a:rPr lang="ja-JP" altLang="en-US" dirty="0"/>
              <a:t>データベースのデータファイルは、キャッシュを無効化すること</a:t>
            </a:r>
            <a:endParaRPr lang="en-US" dirty="0"/>
          </a:p>
          <a:p>
            <a:pPr lvl="1"/>
            <a:r>
              <a:rPr lang="en-US" dirty="0"/>
              <a:t>SQL Server</a:t>
            </a:r>
          </a:p>
          <a:p>
            <a:pPr lvl="1"/>
            <a:r>
              <a:rPr lang="en-US" dirty="0"/>
              <a:t>Active Directory Database</a:t>
            </a:r>
          </a:p>
          <a:p>
            <a:r>
              <a:rPr lang="ja-JP" altLang="en-US" dirty="0"/>
              <a:t>殆どのアプリケーションデータは </a:t>
            </a:r>
            <a:r>
              <a:rPr lang="en-US" altLang="ja-JP" dirty="0"/>
              <a:t>Data disk</a:t>
            </a:r>
            <a:r>
              <a:rPr lang="ja-JP" altLang="en-US" dirty="0"/>
              <a:t>に置くこと</a:t>
            </a:r>
            <a:endParaRPr lang="en-US" dirty="0"/>
          </a:p>
          <a:p>
            <a:r>
              <a:rPr lang="en-US" dirty="0"/>
              <a:t>PowerShell </a:t>
            </a:r>
            <a:r>
              <a:rPr lang="ja-JP" altLang="en-US" dirty="0"/>
              <a:t>からでも、キャッシュ設定の変更は可能</a:t>
            </a:r>
            <a:endParaRPr lang="en-US" dirty="0"/>
          </a:p>
          <a:p>
            <a:pPr lvl="1"/>
            <a:r>
              <a:rPr lang="en-US" dirty="0"/>
              <a:t>Set-</a:t>
            </a:r>
            <a:r>
              <a:rPr lang="en-US" dirty="0" err="1"/>
              <a:t>AzureOSDisk</a:t>
            </a:r>
            <a:r>
              <a:rPr lang="en-US" dirty="0"/>
              <a:t> –</a:t>
            </a:r>
            <a:r>
              <a:rPr lang="en-US" dirty="0" err="1"/>
              <a:t>HostCaching</a:t>
            </a:r>
            <a:r>
              <a:rPr lang="en-US" dirty="0"/>
              <a:t> </a:t>
            </a:r>
            <a:r>
              <a:rPr lang="en-US" dirty="0" err="1"/>
              <a:t>ReadOnly|</a:t>
            </a:r>
            <a:r>
              <a:rPr lang="en-US" b="1" dirty="0" err="1"/>
              <a:t>ReadWrite</a:t>
            </a:r>
            <a:r>
              <a:rPr lang="en-US" dirty="0"/>
              <a:t> (requires reboot)</a:t>
            </a:r>
          </a:p>
          <a:p>
            <a:pPr lvl="1"/>
            <a:r>
              <a:rPr lang="en-US" dirty="0"/>
              <a:t>Set-</a:t>
            </a:r>
            <a:r>
              <a:rPr lang="en-US" dirty="0" err="1"/>
              <a:t>AzureDataDisk</a:t>
            </a:r>
            <a:r>
              <a:rPr lang="en-US" dirty="0"/>
              <a:t> –</a:t>
            </a:r>
            <a:r>
              <a:rPr lang="en-US" dirty="0" err="1"/>
              <a:t>HostCaching</a:t>
            </a:r>
            <a:r>
              <a:rPr lang="en-US" dirty="0"/>
              <a:t> </a:t>
            </a:r>
            <a:r>
              <a:rPr lang="en-US" dirty="0" err="1"/>
              <a:t>ReadOnly|ReadWrite|</a:t>
            </a:r>
            <a:r>
              <a:rPr lang="en-US" b="1" dirty="0" err="1"/>
              <a:t>None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ディスク キャッシュの種類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675" y="1032802"/>
            <a:ext cx="2248182" cy="58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/>
          <p:cNvSpPr/>
          <p:nvPr>
            <p:custDataLst>
              <p:tags r:id="rId1"/>
            </p:custDataLst>
          </p:nvPr>
        </p:nvSpPr>
        <p:spPr bwMode="auto">
          <a:xfrm>
            <a:off x="1738604" y="1589624"/>
            <a:ext cx="8538770" cy="3489729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t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ja-JP" altLang="en-US" sz="1650" b="0" dirty="0">
                <a:solidFill>
                  <a:srgbClr val="FFFFFF"/>
                </a:solidFill>
                <a:effectLst/>
                <a:latin typeface="+mn-ea"/>
              </a:rPr>
              <a:t>同一</a:t>
            </a:r>
            <a:r>
              <a:rPr lang="ja-JP" altLang="en-US" sz="1650" b="0" dirty="0">
                <a:solidFill>
                  <a:srgbClr val="FFFFFF"/>
                </a:solidFill>
                <a:effectLst/>
                <a:latin typeface="+mn-ea"/>
              </a:rPr>
              <a:t>リージョン</a:t>
            </a:r>
            <a:endParaRPr kumimoji="1" lang="ja-JP" altLang="en-US" sz="16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61" name="正方形/長方形 60"/>
          <p:cNvSpPr/>
          <p:nvPr>
            <p:custDataLst>
              <p:tags r:id="rId2"/>
            </p:custDataLst>
          </p:nvPr>
        </p:nvSpPr>
        <p:spPr bwMode="auto">
          <a:xfrm>
            <a:off x="6072116" y="1869621"/>
            <a:ext cx="4025066" cy="2538870"/>
          </a:xfrm>
          <a:prstGeom prst="rect">
            <a:avLst/>
          </a:prstGeom>
          <a:solidFill>
            <a:srgbClr val="0072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t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en-US" altLang="ja-JP" sz="1500" b="0" dirty="0">
                <a:solidFill>
                  <a:srgbClr val="FFFFFF"/>
                </a:solidFill>
                <a:effectLst/>
                <a:latin typeface="+mn-ea"/>
              </a:rPr>
              <a:t>Azure Storage (Geo </a:t>
            </a:r>
            <a:r>
              <a:rPr lang="ja-JP" altLang="en-US" sz="1500" b="0" dirty="0">
                <a:solidFill>
                  <a:srgbClr val="FFFFFF"/>
                </a:solidFill>
                <a:effectLst/>
                <a:latin typeface="+mn-ea"/>
              </a:rPr>
              <a:t>冗長無効</a:t>
            </a:r>
            <a:r>
              <a:rPr lang="en-US" altLang="ja-JP" sz="1500" b="0" dirty="0">
                <a:solidFill>
                  <a:srgbClr val="FFFFFF"/>
                </a:solidFill>
                <a:effectLst/>
                <a:latin typeface="+mn-ea"/>
              </a:rPr>
              <a:t>)</a:t>
            </a:r>
            <a:endParaRPr kumimoji="1" lang="ja-JP" altLang="en-US" sz="15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62" name="正方形/長方形 61"/>
          <p:cNvSpPr/>
          <p:nvPr>
            <p:custDataLst>
              <p:tags r:id="rId3"/>
            </p:custDataLst>
          </p:nvPr>
        </p:nvSpPr>
        <p:spPr bwMode="auto">
          <a:xfrm>
            <a:off x="3581740" y="1859696"/>
            <a:ext cx="1340300" cy="2538870"/>
          </a:xfrm>
          <a:prstGeom prst="rect">
            <a:avLst/>
          </a:prstGeom>
          <a:solidFill>
            <a:srgbClr val="0072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t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en-US" altLang="ja-JP" sz="1500" b="0" dirty="0">
                <a:solidFill>
                  <a:srgbClr val="FFFFFF"/>
                </a:solidFill>
                <a:effectLst/>
                <a:latin typeface="+mn-ea"/>
              </a:rPr>
              <a:t>Azure Storage</a:t>
            </a:r>
            <a:endParaRPr kumimoji="1" lang="ja-JP" altLang="en-US" sz="15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6" name="正方形/長方形 5"/>
          <p:cNvSpPr/>
          <p:nvPr>
            <p:custDataLst>
              <p:tags r:id="rId4"/>
            </p:custDataLst>
          </p:nvPr>
        </p:nvSpPr>
        <p:spPr>
          <a:xfrm>
            <a:off x="1913437" y="1859696"/>
            <a:ext cx="1375573" cy="203933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ja-JP" altLang="en-US" sz="1500" b="0" dirty="0">
                <a:solidFill>
                  <a:srgbClr val="FFFFFF"/>
                </a:solidFill>
                <a:effectLst/>
                <a:latin typeface="+mn-ea"/>
              </a:rPr>
              <a:t>仮想マシン</a:t>
            </a:r>
            <a:endParaRPr kumimoji="1" lang="en-US" altLang="ja-JP" sz="1500" b="0" dirty="0">
              <a:solidFill>
                <a:srgbClr val="FFFFFF"/>
              </a:solidFill>
              <a:effectLst/>
              <a:latin typeface="+mn-ea"/>
            </a:endParaRP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SQL Enterprise</a:t>
            </a:r>
          </a:p>
          <a:p>
            <a:pPr algn="ctr"/>
            <a:endParaRPr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  <a:p>
            <a:pPr algn="ctr"/>
            <a:r>
              <a:rPr kumimoji="1" lang="en-US" altLang="ja-JP" sz="1500" b="0" u="sng" dirty="0">
                <a:solidFill>
                  <a:srgbClr val="FFFFFF"/>
                </a:solidFill>
                <a:effectLst/>
                <a:latin typeface="+mn-ea"/>
              </a:rPr>
              <a:t>DS4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の場合</a:t>
            </a:r>
            <a:endParaRPr kumimoji="1"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8 Core/ 28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 GB RAM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7" name="円柱 6"/>
          <p:cNvSpPr/>
          <p:nvPr>
            <p:custDataLst>
              <p:tags r:id="rId5"/>
            </p:custDataLst>
          </p:nvPr>
        </p:nvSpPr>
        <p:spPr>
          <a:xfrm>
            <a:off x="3673733" y="2354144"/>
            <a:ext cx="1156316" cy="1344278"/>
          </a:xfrm>
          <a:prstGeom prst="can">
            <a:avLst>
              <a:gd name="adj" fmla="val 10130"/>
            </a:avLst>
          </a:prstGeom>
          <a:solidFill>
            <a:srgbClr val="00BC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#0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endParaRPr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  <a:p>
            <a:pPr algn="ctr"/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読み取り</a:t>
            </a:r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/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書き込み</a:t>
            </a:r>
            <a:endParaRPr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8" name="円柱 7"/>
          <p:cNvSpPr/>
          <p:nvPr/>
        </p:nvSpPr>
        <p:spPr>
          <a:xfrm>
            <a:off x="4960842" y="2354144"/>
            <a:ext cx="1075623" cy="1344278"/>
          </a:xfrm>
          <a:prstGeom prst="can">
            <a:avLst>
              <a:gd name="adj" fmla="val 1013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#1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9" name="円柱 8"/>
          <p:cNvSpPr/>
          <p:nvPr>
            <p:custDataLst>
              <p:tags r:id="rId6"/>
            </p:custDataLst>
          </p:nvPr>
        </p:nvSpPr>
        <p:spPr>
          <a:xfrm>
            <a:off x="6193936" y="2354144"/>
            <a:ext cx="1184666" cy="1344278"/>
          </a:xfrm>
          <a:prstGeom prst="can">
            <a:avLst>
              <a:gd name="adj" fmla="val 10130"/>
            </a:avLst>
          </a:prstGeom>
          <a:solidFill>
            <a:srgbClr val="68217A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#2</a:t>
            </a: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P30</a:t>
            </a:r>
            <a:endParaRPr kumimoji="1"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  <a:p>
            <a:pPr algn="ctr"/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読み取りのみ</a:t>
            </a:r>
            <a:endParaRPr kumimoji="1"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82660" y="2503079"/>
            <a:ext cx="938463" cy="5539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C:</a:t>
            </a:r>
          </a:p>
          <a:p>
            <a:pPr algn="ctr"/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システム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29422" y="2503079"/>
            <a:ext cx="938463" cy="5539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D:</a:t>
            </a:r>
          </a:p>
          <a:p>
            <a:pPr algn="ctr"/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キャッシュ</a:t>
            </a:r>
            <a:endParaRPr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714080" y="4025549"/>
            <a:ext cx="1075623" cy="0"/>
          </a:xfrm>
          <a:prstGeom prst="straightConnector1">
            <a:avLst/>
          </a:prstGeom>
          <a:ln w="190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4960842" y="4025549"/>
            <a:ext cx="1075623" cy="0"/>
          </a:xfrm>
          <a:prstGeom prst="straightConnector1">
            <a:avLst/>
          </a:prstGeom>
          <a:ln w="190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6193938" y="4030212"/>
            <a:ext cx="3820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3698741" y="4080797"/>
            <a:ext cx="1106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永続性あり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945502" y="4066802"/>
            <a:ext cx="1106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永続性なし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155894" y="4006151"/>
            <a:ext cx="3857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永続性あり 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(</a:t>
            </a:r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複数ボリュームの分割やストライプの構成が可能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)</a:t>
            </a: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Premium Storage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3725055" y="2315456"/>
            <a:ext cx="2310064" cy="0"/>
          </a:xfrm>
          <a:prstGeom prst="straightConnector1">
            <a:avLst/>
          </a:prstGeom>
          <a:ln w="190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6193937" y="2315456"/>
            <a:ext cx="3544505" cy="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3725055" y="2127606"/>
            <a:ext cx="2241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デフォルト作成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(</a:t>
            </a:r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仮想マシン付属）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186067" y="2120561"/>
            <a:ext cx="3797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ユーザーが任意に追加</a:t>
            </a:r>
          </a:p>
        </p:txBody>
      </p:sp>
      <p:pic>
        <p:nvPicPr>
          <p:cNvPr id="28" name="Picture 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938449" y="1874129"/>
            <a:ext cx="225347" cy="203771"/>
          </a:xfrm>
          <a:prstGeom prst="rect">
            <a:avLst/>
          </a:prstGeom>
          <a:ln>
            <a:noFill/>
          </a:ln>
        </p:spPr>
      </p:pic>
      <p:cxnSp>
        <p:nvCxnSpPr>
          <p:cNvPr id="29" name="カギ線コネクタ 28"/>
          <p:cNvCxnSpPr>
            <a:endCxn id="7" idx="2"/>
          </p:cNvCxnSpPr>
          <p:nvPr/>
        </p:nvCxnSpPr>
        <p:spPr>
          <a:xfrm>
            <a:off x="3289009" y="2687446"/>
            <a:ext cx="384724" cy="338839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3774136" y="4481464"/>
            <a:ext cx="95550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</a:t>
            </a:r>
            <a:r>
              <a:rPr kumimoji="1"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OS</a:t>
            </a:r>
          </a:p>
          <a:p>
            <a:r>
              <a:rPr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</a:t>
            </a:r>
            <a: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Page </a:t>
            </a:r>
            <a:r>
              <a:rPr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ファイル</a:t>
            </a:r>
            <a:endParaRPr kumimoji="1" lang="en-US" altLang="ja-JP" sz="1050" b="0" spc="-38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</a:t>
            </a:r>
            <a: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DBMS Exe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975674" y="4481464"/>
            <a:ext cx="1068434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</a:t>
            </a:r>
            <a: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SQL Server </a:t>
            </a:r>
            <a:b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  </a:t>
            </a:r>
            <a:r>
              <a:rPr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バッファープール拡張</a:t>
            </a:r>
            <a:endParaRPr lang="en-US" altLang="ja-JP" sz="1050" b="0" spc="-38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197574" y="5177954"/>
            <a:ext cx="769682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altLang="ja-JP" sz="1050" b="0" dirty="0">
                <a:effectLst/>
                <a:latin typeface="+mn-ea"/>
              </a:rPr>
              <a:t>Azure Virtual Machines </a:t>
            </a:r>
            <a:r>
              <a:rPr lang="ja-JP" altLang="en-US" sz="1050" b="0" dirty="0">
                <a:effectLst/>
                <a:latin typeface="+mn-ea"/>
              </a:rPr>
              <a:t>における </a:t>
            </a:r>
            <a:r>
              <a:rPr lang="en-US" altLang="ja-JP" sz="1050" b="0" dirty="0">
                <a:effectLst/>
                <a:latin typeface="+mn-ea"/>
              </a:rPr>
              <a:t>SQL Server </a:t>
            </a:r>
            <a:r>
              <a:rPr lang="ja-JP" altLang="en-US" sz="1050" b="0" dirty="0">
                <a:effectLst/>
                <a:latin typeface="+mn-ea"/>
              </a:rPr>
              <a:t>のパフォーマンスに関するベスト プラクティス</a:t>
            </a:r>
            <a:r>
              <a:rPr lang="en-US" altLang="ja-JP" sz="1050" b="0" dirty="0">
                <a:effectLst/>
                <a:latin typeface="+mn-ea"/>
              </a:rPr>
              <a:t>:</a:t>
            </a:r>
            <a:br>
              <a:rPr lang="en-US" altLang="ja-JP" sz="1050" b="0" dirty="0">
                <a:effectLst/>
                <a:latin typeface="+mn-ea"/>
              </a:rPr>
            </a:br>
            <a:r>
              <a:rPr lang="en-US" altLang="ja-JP" sz="1050" b="0" dirty="0">
                <a:effectLst/>
                <a:latin typeface="+mn-ea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https://azure.microsoft.com/ja-jp/documentation/articles/virtual-machines-sql-server-performance-best-practices/</a:t>
            </a:r>
            <a:endParaRPr kumimoji="1" lang="en-US" altLang="ja-JP" sz="1050" b="0" dirty="0">
              <a:effectLst/>
              <a:latin typeface="+mn-ea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ja-JP" altLang="en-US" sz="1050" b="0" dirty="0">
                <a:effectLst/>
                <a:latin typeface="+mn-ea"/>
              </a:rPr>
              <a:t>仮想マシン上での </a:t>
            </a:r>
            <a:r>
              <a:rPr lang="en-US" altLang="ja-JP" sz="1050" b="0" dirty="0">
                <a:effectLst/>
                <a:latin typeface="+mn-ea"/>
              </a:rPr>
              <a:t>Azure Premium Storage </a:t>
            </a:r>
            <a:r>
              <a:rPr lang="ja-JP" altLang="en-US" sz="1050" b="0" dirty="0">
                <a:effectLst/>
                <a:latin typeface="+mn-ea"/>
              </a:rPr>
              <a:t>と </a:t>
            </a:r>
            <a:r>
              <a:rPr lang="en-US" altLang="ja-JP" sz="1050" b="0" dirty="0">
                <a:effectLst/>
                <a:latin typeface="+mn-ea"/>
              </a:rPr>
              <a:t>SQL Server </a:t>
            </a:r>
            <a:r>
              <a:rPr lang="ja-JP" altLang="en-US" sz="1050" b="0" dirty="0">
                <a:effectLst/>
                <a:latin typeface="+mn-ea"/>
              </a:rPr>
              <a:t>の使用</a:t>
            </a:r>
            <a:r>
              <a:rPr lang="en-US" altLang="ja-JP" sz="1050" b="0" dirty="0">
                <a:effectLst/>
                <a:latin typeface="+mn-ea"/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altLang="ja-JP" sz="1050" b="0" dirty="0">
                <a:effectLst/>
                <a:latin typeface="+mn-ea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https://azure.microsoft.com/ja-jp/documentation/articles/virtual-machines-sql-server-use-premium-storage/</a:t>
            </a:r>
            <a:endParaRPr lang="en-US" altLang="ja-JP" sz="1050" b="0" dirty="0">
              <a:effectLst/>
              <a:latin typeface="+mn-ea"/>
            </a:endParaRPr>
          </a:p>
        </p:txBody>
      </p:sp>
      <p:sp>
        <p:nvSpPr>
          <p:cNvPr id="46" name="タイトル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SQL Server on IaaS </a:t>
            </a:r>
            <a:r>
              <a:rPr kumimoji="1" lang="ja-JP" altLang="en-US" dirty="0">
                <a:solidFill>
                  <a:schemeClr val="tx1"/>
                </a:solidFill>
              </a:rPr>
              <a:t>の構成 例</a:t>
            </a:r>
          </a:p>
        </p:txBody>
      </p:sp>
      <p:sp>
        <p:nvSpPr>
          <p:cNvPr id="47" name="円柱 46"/>
          <p:cNvSpPr/>
          <p:nvPr>
            <p:custDataLst>
              <p:tags r:id="rId7"/>
            </p:custDataLst>
          </p:nvPr>
        </p:nvSpPr>
        <p:spPr>
          <a:xfrm>
            <a:off x="7492316" y="2354144"/>
            <a:ext cx="1184666" cy="1344278"/>
          </a:xfrm>
          <a:prstGeom prst="can">
            <a:avLst>
              <a:gd name="adj" fmla="val 10130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#n</a:t>
            </a: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P30</a:t>
            </a:r>
          </a:p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読み取りのみ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72062" y="2491538"/>
            <a:ext cx="2346032" cy="577081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E:</a:t>
            </a:r>
          </a:p>
          <a:p>
            <a:pPr algn="ctr"/>
            <a:r>
              <a:rPr lang="ja-JP" altLang="en-US" sz="1050" b="0" dirty="0">
                <a:solidFill>
                  <a:srgbClr val="000000"/>
                </a:solidFill>
                <a:effectLst/>
                <a:latin typeface="+mn-ea"/>
              </a:rPr>
              <a:t>・</a:t>
            </a:r>
            <a:r>
              <a:rPr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SQL </a:t>
            </a:r>
            <a:r>
              <a:rPr lang="ja-JP" altLang="en-US" sz="1050" b="0" dirty="0">
                <a:solidFill>
                  <a:srgbClr val="000000"/>
                </a:solidFill>
                <a:effectLst/>
                <a:latin typeface="+mn-ea"/>
              </a:rPr>
              <a:t>データ</a:t>
            </a:r>
            <a:r>
              <a:rPr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ja-JP" altLang="en-US" sz="1050" b="0" dirty="0">
                <a:solidFill>
                  <a:srgbClr val="000000"/>
                </a:solidFill>
                <a:effectLst/>
                <a:latin typeface="+mn-ea"/>
              </a:rPr>
              <a:t>ページ圧縮</a:t>
            </a:r>
            <a:r>
              <a:rPr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algn="ctr"/>
            <a:r>
              <a:rPr kumimoji="1" lang="ja-JP" altLang="en-US" sz="1050" b="0" dirty="0">
                <a:solidFill>
                  <a:srgbClr val="000000"/>
                </a:solidFill>
                <a:effectLst/>
                <a:latin typeface="+mn-ea"/>
              </a:rPr>
              <a:t>・</a:t>
            </a:r>
            <a:r>
              <a:rPr kumimoji="1"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Temp DB</a:t>
            </a:r>
            <a:endParaRPr kumimoji="1" lang="ja-JP" altLang="en-US" sz="1050" b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8" name="円柱 47"/>
          <p:cNvSpPr/>
          <p:nvPr>
            <p:custDataLst>
              <p:tags r:id="rId8"/>
            </p:custDataLst>
          </p:nvPr>
        </p:nvSpPr>
        <p:spPr>
          <a:xfrm>
            <a:off x="8791970" y="2354144"/>
            <a:ext cx="1184666" cy="1344278"/>
          </a:xfrm>
          <a:prstGeom prst="can">
            <a:avLst>
              <a:gd name="adj" fmla="val 10130"/>
            </a:avLst>
          </a:prstGeom>
          <a:solidFill>
            <a:srgbClr val="68217A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#3</a:t>
            </a: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P30</a:t>
            </a:r>
          </a:p>
          <a:p>
            <a:pPr algn="ctr"/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なし</a:t>
            </a: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8930026" y="2503079"/>
            <a:ext cx="908555" cy="553998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kumimoji="1"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F:</a:t>
            </a:r>
          </a:p>
          <a:p>
            <a:pPr algn="ctr"/>
            <a:r>
              <a:rPr lang="ja-JP" altLang="en-US" sz="1050" b="0" dirty="0">
                <a:solidFill>
                  <a:srgbClr val="000000"/>
                </a:solidFill>
                <a:effectLst/>
                <a:latin typeface="+mn-ea"/>
              </a:rPr>
              <a:t>・</a:t>
            </a:r>
            <a:r>
              <a:rPr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Transaction-Log</a:t>
            </a:r>
            <a:endParaRPr kumimoji="1" lang="ja-JP" altLang="en-US" sz="1050" b="0" dirty="0">
              <a:solidFill>
                <a:srgbClr val="000000"/>
              </a:solidFill>
              <a:effectLst/>
              <a:latin typeface="+mn-ea"/>
            </a:endParaRPr>
          </a:p>
        </p:txBody>
      </p:sp>
      <p:cxnSp>
        <p:nvCxnSpPr>
          <p:cNvPr id="66" name="カギ線コネクタ 65"/>
          <p:cNvCxnSpPr>
            <a:stCxn id="80" idx="3"/>
            <a:endCxn id="9" idx="3"/>
          </p:cNvCxnSpPr>
          <p:nvPr/>
        </p:nvCxnSpPr>
        <p:spPr>
          <a:xfrm>
            <a:off x="3118136" y="3613194"/>
            <a:ext cx="3668135" cy="85229"/>
          </a:xfrm>
          <a:prstGeom prst="bentConnector4">
            <a:avLst>
              <a:gd name="adj1" fmla="val 8737"/>
              <a:gd name="adj2" fmla="val 301165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/>
          <p:cNvSpPr/>
          <p:nvPr>
            <p:custDataLst>
              <p:tags r:id="rId9"/>
            </p:custDataLst>
          </p:nvPr>
        </p:nvSpPr>
        <p:spPr bwMode="auto">
          <a:xfrm>
            <a:off x="2127727" y="3008594"/>
            <a:ext cx="990408" cy="323849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Cache</a:t>
            </a:r>
          </a:p>
          <a:p>
            <a:pPr algn="ctr" defTabSz="685574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344GB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80" name="正方形/長方形 79"/>
          <p:cNvSpPr/>
          <p:nvPr>
            <p:custDataLst>
              <p:tags r:id="rId10"/>
            </p:custDataLst>
          </p:nvPr>
        </p:nvSpPr>
        <p:spPr bwMode="auto">
          <a:xfrm>
            <a:off x="2127727" y="3440644"/>
            <a:ext cx="990408" cy="345098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最大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IOPS</a:t>
            </a:r>
          </a:p>
          <a:p>
            <a:pPr algn="ctr" defTabSz="685574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256MB/sec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98" name="角丸四角形吹き出し 97"/>
          <p:cNvSpPr/>
          <p:nvPr>
            <p:custDataLst>
              <p:tags r:id="rId11"/>
            </p:custDataLst>
          </p:nvPr>
        </p:nvSpPr>
        <p:spPr bwMode="auto">
          <a:xfrm>
            <a:off x="1938449" y="4032177"/>
            <a:ext cx="1204699" cy="461295"/>
          </a:xfrm>
          <a:prstGeom prst="wedgeRoundRectCallout">
            <a:avLst>
              <a:gd name="adj1" fmla="val -1207"/>
              <a:gd name="adj2" fmla="val -102351"/>
              <a:gd name="adj3" fmla="val 16667"/>
            </a:avLst>
          </a:prstGeom>
          <a:solidFill>
            <a:srgbClr val="E8112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P30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合計の</a:t>
            </a:r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600MB/s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は出ない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6116521" y="4497405"/>
            <a:ext cx="235054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</a:t>
            </a:r>
            <a:r>
              <a:rPr kumimoji="1"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NTFS</a:t>
            </a:r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アロケーションユニットサイズ</a:t>
            </a:r>
            <a:r>
              <a:rPr kumimoji="1"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:</a:t>
            </a:r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64KB</a:t>
            </a:r>
          </a:p>
          <a:p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・データベース ページ圧縮</a:t>
            </a:r>
            <a:r>
              <a:rPr kumimoji="1"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: </a:t>
            </a:r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有効</a:t>
            </a:r>
            <a:endParaRPr kumimoji="1" lang="en-US" altLang="ja-JP" sz="1050" b="0" spc="-38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0" name="角丸四角形吹き出し 39"/>
          <p:cNvSpPr/>
          <p:nvPr>
            <p:custDataLst>
              <p:tags r:id="rId12"/>
            </p:custDataLst>
          </p:nvPr>
        </p:nvSpPr>
        <p:spPr bwMode="auto">
          <a:xfrm>
            <a:off x="8084648" y="4788588"/>
            <a:ext cx="2192726" cy="461295"/>
          </a:xfrm>
          <a:prstGeom prst="wedgeRoundRectCallout">
            <a:avLst>
              <a:gd name="adj1" fmla="val -39026"/>
              <a:gd name="adj2" fmla="val -130422"/>
              <a:gd name="adj3" fmla="val 16667"/>
            </a:avLst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Table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用、</a:t>
            </a:r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Index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用、</a:t>
            </a:r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Temp DB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用に別ドライブに拡張可能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1" name="角丸四角形吹き出し 40"/>
          <p:cNvSpPr/>
          <p:nvPr>
            <p:custDataLst>
              <p:tags r:id="rId13"/>
            </p:custDataLst>
          </p:nvPr>
        </p:nvSpPr>
        <p:spPr bwMode="auto">
          <a:xfrm>
            <a:off x="9120671" y="4288258"/>
            <a:ext cx="1472198" cy="461295"/>
          </a:xfrm>
          <a:prstGeom prst="wedgeRoundRectCallout">
            <a:avLst>
              <a:gd name="adj1" fmla="val -31280"/>
              <a:gd name="adj2" fmla="val -209941"/>
              <a:gd name="adj3" fmla="val 16667"/>
            </a:avLst>
          </a:prstGeom>
          <a:solidFill>
            <a:srgbClr val="E8112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Premium Storage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のみ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cxnSp>
        <p:nvCxnSpPr>
          <p:cNvPr id="45" name="カギ線コネクタ 44"/>
          <p:cNvCxnSpPr>
            <a:stCxn id="80" idx="3"/>
            <a:endCxn id="48" idx="3"/>
          </p:cNvCxnSpPr>
          <p:nvPr/>
        </p:nvCxnSpPr>
        <p:spPr>
          <a:xfrm>
            <a:off x="3118135" y="3613194"/>
            <a:ext cx="6266168" cy="85229"/>
          </a:xfrm>
          <a:prstGeom prst="bentConnector4">
            <a:avLst>
              <a:gd name="adj1" fmla="val 5144"/>
              <a:gd name="adj2" fmla="val 301165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/>
          <p:cNvSpPr/>
          <p:nvPr>
            <p:custDataLst>
              <p:tags r:id="rId14"/>
            </p:custDataLst>
          </p:nvPr>
        </p:nvSpPr>
        <p:spPr bwMode="auto">
          <a:xfrm>
            <a:off x="6320469" y="3639830"/>
            <a:ext cx="931600" cy="260147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ja-JP" altLang="en-US" sz="900" b="0" dirty="0">
                <a:solidFill>
                  <a:srgbClr val="FFFFFF"/>
                </a:solidFill>
                <a:effectLst/>
                <a:latin typeface="+mn-ea"/>
              </a:rPr>
              <a:t>最大</a:t>
            </a:r>
            <a:r>
              <a:rPr kumimoji="1" lang="en-US" altLang="ja-JP" sz="900" b="0" dirty="0">
                <a:solidFill>
                  <a:srgbClr val="FFFFFF"/>
                </a:solidFill>
                <a:effectLst/>
                <a:latin typeface="+mn-ea"/>
              </a:rPr>
              <a:t>Disk IOPS</a:t>
            </a:r>
          </a:p>
          <a:p>
            <a:pPr algn="ctr" defTabSz="685574"/>
            <a:r>
              <a:rPr lang="en-US" altLang="ja-JP" sz="900" b="0" dirty="0">
                <a:solidFill>
                  <a:srgbClr val="FFFFFF"/>
                </a:solidFill>
                <a:effectLst/>
                <a:latin typeface="+mn-ea"/>
              </a:rPr>
              <a:t>200MB/sec</a:t>
            </a:r>
            <a:endParaRPr kumimoji="1" lang="ja-JP" altLang="en-US" sz="9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94" name="正方形/長方形 93"/>
          <p:cNvSpPr/>
          <p:nvPr>
            <p:custDataLst>
              <p:tags r:id="rId15"/>
            </p:custDataLst>
          </p:nvPr>
        </p:nvSpPr>
        <p:spPr bwMode="auto">
          <a:xfrm>
            <a:off x="7618849" y="3639831"/>
            <a:ext cx="931600" cy="260147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ja-JP" altLang="en-US" sz="900" b="0" dirty="0">
                <a:solidFill>
                  <a:srgbClr val="FFFFFF"/>
                </a:solidFill>
                <a:effectLst/>
                <a:latin typeface="+mn-ea"/>
              </a:rPr>
              <a:t>最大</a:t>
            </a:r>
            <a:r>
              <a:rPr kumimoji="1" lang="en-US" altLang="ja-JP" sz="900" b="0" dirty="0">
                <a:solidFill>
                  <a:srgbClr val="FFFFFF"/>
                </a:solidFill>
                <a:effectLst/>
                <a:latin typeface="+mn-ea"/>
              </a:rPr>
              <a:t>Disk IOPS</a:t>
            </a:r>
          </a:p>
          <a:p>
            <a:pPr algn="ctr" defTabSz="685574"/>
            <a:r>
              <a:rPr lang="en-US" altLang="ja-JP" sz="900" b="0" dirty="0">
                <a:solidFill>
                  <a:srgbClr val="FFFFFF"/>
                </a:solidFill>
                <a:effectLst/>
                <a:latin typeface="+mn-ea"/>
              </a:rPr>
              <a:t>200MB/sec</a:t>
            </a:r>
            <a:endParaRPr kumimoji="1" lang="ja-JP" altLang="en-US" sz="9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95" name="正方形/長方形 94"/>
          <p:cNvSpPr/>
          <p:nvPr>
            <p:custDataLst>
              <p:tags r:id="rId16"/>
            </p:custDataLst>
          </p:nvPr>
        </p:nvSpPr>
        <p:spPr bwMode="auto">
          <a:xfrm>
            <a:off x="8918503" y="3629514"/>
            <a:ext cx="931600" cy="260147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ja-JP" altLang="en-US" sz="900" b="0" dirty="0">
                <a:solidFill>
                  <a:srgbClr val="FFFFFF"/>
                </a:solidFill>
                <a:effectLst/>
                <a:latin typeface="+mn-ea"/>
              </a:rPr>
              <a:t>最大</a:t>
            </a:r>
            <a:r>
              <a:rPr kumimoji="1" lang="en-US" altLang="ja-JP" sz="900" b="0" dirty="0">
                <a:solidFill>
                  <a:srgbClr val="FFFFFF"/>
                </a:solidFill>
                <a:effectLst/>
                <a:latin typeface="+mn-ea"/>
              </a:rPr>
              <a:t>Disk IOPS</a:t>
            </a:r>
          </a:p>
          <a:p>
            <a:pPr algn="ctr" defTabSz="685574"/>
            <a:r>
              <a:rPr lang="en-US" altLang="ja-JP" sz="900" b="0" dirty="0">
                <a:solidFill>
                  <a:srgbClr val="FFFFFF"/>
                </a:solidFill>
                <a:effectLst/>
                <a:latin typeface="+mn-ea"/>
              </a:rPr>
              <a:t>200MB/sec</a:t>
            </a:r>
            <a:endParaRPr kumimoji="1" lang="ja-JP" altLang="en-US" sz="900" b="0" dirty="0">
              <a:solidFill>
                <a:srgbClr val="FFFFFF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1922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75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20" grpId="0"/>
      <p:bldP spid="21" grpId="0"/>
      <p:bldP spid="22" grpId="0"/>
      <p:bldP spid="25" grpId="0"/>
      <p:bldP spid="26" grpId="0"/>
      <p:bldP spid="36" grpId="0"/>
      <p:bldP spid="37" grpId="0"/>
      <p:bldP spid="42" grpId="0"/>
      <p:bldP spid="47" grpId="0" animBg="1"/>
      <p:bldP spid="14" grpId="0" animBg="1"/>
      <p:bldP spid="48" grpId="0" animBg="1"/>
      <p:bldP spid="63" grpId="0" animBg="1"/>
      <p:bldP spid="74" grpId="0" animBg="1"/>
      <p:bldP spid="80" grpId="0" animBg="1"/>
      <p:bldP spid="98" grpId="0" animBg="1"/>
      <p:bldP spid="100" grpId="0"/>
      <p:bldP spid="40" grpId="0" animBg="1"/>
      <p:bldP spid="41" grpId="0" animBg="1"/>
      <p:bldP spid="91" grpId="0" animBg="1"/>
      <p:bldP spid="94" grpId="0" animBg="1"/>
      <p:bldP spid="9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623CC41-41B7-417F-97F4-1806B949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Tools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02027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5" name="Rectangle 3">
            <a:extLst>
              <a:ext uri="{FF2B5EF4-FFF2-40B4-BE49-F238E27FC236}">
                <a16:creationId xmlns:a16="http://schemas.microsoft.com/office/drawing/2014/main" id="{738745F9-B6F6-4938-B4C0-2E2E38A7F70B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>
          <a:xfrm>
            <a:off x="519249" y="1255853"/>
            <a:ext cx="11158587" cy="5035219"/>
          </a:xfrm>
        </p:spPr>
        <p:txBody>
          <a:bodyPr/>
          <a:lstStyle/>
          <a:p>
            <a:r>
              <a:rPr lang="ja-JP" altLang="en-US" dirty="0"/>
              <a:t>サーバのトレース情報の表示</a:t>
            </a:r>
          </a:p>
          <a:p>
            <a:pPr lvl="1"/>
            <a:r>
              <a:rPr lang="ja-JP" altLang="en-US" dirty="0"/>
              <a:t>チューニング、デバッキング、監査に有効</a:t>
            </a:r>
          </a:p>
        </p:txBody>
      </p:sp>
      <p:sp>
        <p:nvSpPr>
          <p:cNvPr id="909314" name="Rectangle 2">
            <a:extLst>
              <a:ext uri="{FF2B5EF4-FFF2-40B4-BE49-F238E27FC236}">
                <a16:creationId xmlns:a16="http://schemas.microsoft.com/office/drawing/2014/main" id="{EAEB2F42-DAA5-4E0B-A4BB-1A21F41C9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プロファイラ</a:t>
            </a:r>
          </a:p>
        </p:txBody>
      </p:sp>
      <p:pic>
        <p:nvPicPr>
          <p:cNvPr id="909316" name="Picture 4">
            <a:extLst>
              <a:ext uri="{FF2B5EF4-FFF2-40B4-BE49-F238E27FC236}">
                <a16:creationId xmlns:a16="http://schemas.microsoft.com/office/drawing/2014/main" id="{E80EBA7A-C056-4A40-985A-26B13D20F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89" y="2806700"/>
            <a:ext cx="5761037" cy="3790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9317" name="Text Box 5">
            <a:extLst>
              <a:ext uri="{FF2B5EF4-FFF2-40B4-BE49-F238E27FC236}">
                <a16:creationId xmlns:a16="http://schemas.microsoft.com/office/drawing/2014/main" id="{060EFD29-46A1-474F-8610-5ECF6EFD1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851" y="4437063"/>
            <a:ext cx="169629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lt"/>
              </a:rPr>
              <a:t>パフォーマンスモニタ</a:t>
            </a:r>
          </a:p>
          <a:p>
            <a:pPr eaLnBrk="0" hangingPunct="0"/>
            <a:r>
              <a:rPr lang="ja-JP" altLang="en-US" sz="1400" b="0">
                <a:effectLst/>
                <a:latin typeface="+mn-lt"/>
              </a:rPr>
              <a:t>のデータとリンクさせる</a:t>
            </a:r>
          </a:p>
          <a:p>
            <a:pPr eaLnBrk="0" hangingPunct="0"/>
            <a:r>
              <a:rPr lang="ja-JP" altLang="en-US" sz="1400" b="0">
                <a:effectLst/>
                <a:latin typeface="+mn-lt"/>
              </a:rPr>
              <a:t>事が可能</a:t>
            </a:r>
          </a:p>
        </p:txBody>
      </p:sp>
      <p:sp>
        <p:nvSpPr>
          <p:cNvPr id="909318" name="Text Box 6">
            <a:extLst>
              <a:ext uri="{FF2B5EF4-FFF2-40B4-BE49-F238E27FC236}">
                <a16:creationId xmlns:a16="http://schemas.microsoft.com/office/drawing/2014/main" id="{B5D6A3D7-9946-4309-A685-725D91CB3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6" y="2205039"/>
            <a:ext cx="44775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サーバ上で起こっている事を表示・分析ができる</a:t>
            </a:r>
          </a:p>
          <a:p>
            <a:pPr eaLnBrk="0" hangingPunct="0"/>
            <a:r>
              <a:rPr lang="en-US" altLang="ja-JP" sz="1600" b="0">
                <a:effectLst/>
                <a:latin typeface="+mn-lt"/>
              </a:rPr>
              <a:t>(</a:t>
            </a:r>
            <a:r>
              <a:rPr lang="ja-JP" altLang="en-US" sz="1600" b="0">
                <a:effectLst/>
                <a:latin typeface="+mn-lt"/>
              </a:rPr>
              <a:t>リアルタイム </a:t>
            </a:r>
            <a:r>
              <a:rPr lang="en-US" altLang="ja-JP" sz="1600" b="0">
                <a:effectLst/>
                <a:latin typeface="+mn-lt"/>
              </a:rPr>
              <a:t>/</a:t>
            </a:r>
            <a:r>
              <a:rPr lang="ja-JP" altLang="en-US" sz="1600" b="0">
                <a:effectLst/>
                <a:latin typeface="+mn-lt"/>
              </a:rPr>
              <a:t>　トレースファイルに落として後で分析 </a:t>
            </a:r>
            <a:r>
              <a:rPr lang="en-US" altLang="ja-JP" sz="1600" b="0">
                <a:effectLst/>
                <a:latin typeface="+mn-lt"/>
              </a:rPr>
              <a:t>)</a:t>
            </a:r>
          </a:p>
        </p:txBody>
      </p:sp>
      <p:sp>
        <p:nvSpPr>
          <p:cNvPr id="909319" name="Text Box 7">
            <a:extLst>
              <a:ext uri="{FF2B5EF4-FFF2-40B4-BE49-F238E27FC236}">
                <a16:creationId xmlns:a16="http://schemas.microsoft.com/office/drawing/2014/main" id="{6FD7EEC6-B25B-445F-949A-C71AFDE94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3357563"/>
            <a:ext cx="7096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800" b="0">
                <a:effectLst/>
                <a:latin typeface="+mn-lt"/>
              </a:rPr>
              <a:t>Trace</a:t>
            </a:r>
          </a:p>
          <a:p>
            <a:pPr eaLnBrk="0" hangingPunct="0"/>
            <a:r>
              <a:rPr lang="ja-JP" altLang="en-US" sz="1800" b="0">
                <a:effectLst/>
                <a:latin typeface="+mn-lt"/>
              </a:rPr>
              <a:t>データ</a:t>
            </a:r>
          </a:p>
        </p:txBody>
      </p:sp>
      <p:sp>
        <p:nvSpPr>
          <p:cNvPr id="909320" name="AutoShape 8">
            <a:extLst>
              <a:ext uri="{FF2B5EF4-FFF2-40B4-BE49-F238E27FC236}">
                <a16:creationId xmlns:a16="http://schemas.microsoft.com/office/drawing/2014/main" id="{AC6A27F6-06B2-4CA4-ACE0-B02AD6379B55}"/>
              </a:ext>
            </a:extLst>
          </p:cNvPr>
          <p:cNvSpPr>
            <a:spLocks/>
          </p:cNvSpPr>
          <p:nvPr/>
        </p:nvSpPr>
        <p:spPr bwMode="auto">
          <a:xfrm>
            <a:off x="2709863" y="3385631"/>
            <a:ext cx="518818" cy="663000"/>
          </a:xfrm>
          <a:prstGeom prst="leftBrace">
            <a:avLst>
              <a:gd name="adj1" fmla="val 44424"/>
              <a:gd name="adj2" fmla="val 50000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9321" name="AutoShape 9">
            <a:extLst>
              <a:ext uri="{FF2B5EF4-FFF2-40B4-BE49-F238E27FC236}">
                <a16:creationId xmlns:a16="http://schemas.microsoft.com/office/drawing/2014/main" id="{E33BA06B-D1CC-4FE0-8AB6-0F5CBFEBE1F7}"/>
              </a:ext>
            </a:extLst>
          </p:cNvPr>
          <p:cNvSpPr>
            <a:spLocks/>
          </p:cNvSpPr>
          <p:nvPr/>
        </p:nvSpPr>
        <p:spPr bwMode="auto">
          <a:xfrm>
            <a:off x="2711450" y="5077906"/>
            <a:ext cx="215900" cy="663000"/>
          </a:xfrm>
          <a:prstGeom prst="leftBrace">
            <a:avLst>
              <a:gd name="adj1" fmla="val 75061"/>
              <a:gd name="adj2" fmla="val 50000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9322" name="Text Box 10">
            <a:extLst>
              <a:ext uri="{FF2B5EF4-FFF2-40B4-BE49-F238E27FC236}">
                <a16:creationId xmlns:a16="http://schemas.microsoft.com/office/drawing/2014/main" id="{04C0990A-A51B-44E0-86FF-7100BAC92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5013325"/>
            <a:ext cx="112082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lt"/>
              </a:rPr>
              <a:t>パフォーマンス</a:t>
            </a:r>
          </a:p>
          <a:p>
            <a:pPr eaLnBrk="0" hangingPunct="0"/>
            <a:r>
              <a:rPr lang="ja-JP" altLang="en-US" sz="1400" b="0">
                <a:effectLst/>
                <a:latin typeface="+mn-lt"/>
              </a:rPr>
              <a:t>カウンタの</a:t>
            </a:r>
          </a:p>
          <a:p>
            <a:pPr eaLnBrk="0" hangingPunct="0"/>
            <a:r>
              <a:rPr lang="ja-JP" altLang="en-US" sz="1400" b="0">
                <a:effectLst/>
                <a:latin typeface="+mn-lt"/>
              </a:rPr>
              <a:t>データ</a:t>
            </a:r>
          </a:p>
        </p:txBody>
      </p:sp>
      <p:sp>
        <p:nvSpPr>
          <p:cNvPr id="909323" name="Line 11">
            <a:extLst>
              <a:ext uri="{FF2B5EF4-FFF2-40B4-BE49-F238E27FC236}">
                <a16:creationId xmlns:a16="http://schemas.microsoft.com/office/drawing/2014/main" id="{7D352B3F-F276-4864-8A31-7B0778E67A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43925" y="3500438"/>
            <a:ext cx="431800" cy="10080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9324" name="Line 12">
            <a:extLst>
              <a:ext uri="{FF2B5EF4-FFF2-40B4-BE49-F238E27FC236}">
                <a16:creationId xmlns:a16="http://schemas.microsoft.com/office/drawing/2014/main" id="{43C00E2F-4C18-4F6D-91A9-80559F7A4E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67214" y="4581525"/>
            <a:ext cx="4537075" cy="2159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</p:spTree>
  </p:cSld>
  <p:clrMapOvr>
    <a:masterClrMapping/>
  </p:clrMapOvr>
  <p:transition>
    <p:strips dir="r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7" name="Rectangle 3">
            <a:extLst>
              <a:ext uri="{FF2B5EF4-FFF2-40B4-BE49-F238E27FC236}">
                <a16:creationId xmlns:a16="http://schemas.microsoft.com/office/drawing/2014/main" id="{B8F4F56D-7B10-48AE-93DE-FCA625AA0710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ja-JP" altLang="en-US">
                <a:latin typeface="+mn-ea"/>
              </a:rPr>
              <a:t>インデックス、パーティションの推奨値を分析</a:t>
            </a:r>
          </a:p>
        </p:txBody>
      </p:sp>
      <p:sp>
        <p:nvSpPr>
          <p:cNvPr id="902146" name="Rectangle 2">
            <a:extLst>
              <a:ext uri="{FF2B5EF4-FFF2-40B4-BE49-F238E27FC236}">
                <a16:creationId xmlns:a16="http://schemas.microsoft.com/office/drawing/2014/main" id="{F93107DF-B2E1-4609-B1D9-952B2CBD03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データベースチューニングアドバイザ</a:t>
            </a:r>
          </a:p>
        </p:txBody>
      </p:sp>
      <p:pic>
        <p:nvPicPr>
          <p:cNvPr id="902148" name="Picture 4">
            <a:extLst>
              <a:ext uri="{FF2B5EF4-FFF2-40B4-BE49-F238E27FC236}">
                <a16:creationId xmlns:a16="http://schemas.microsoft.com/office/drawing/2014/main" id="{2DDFF0F0-6C58-4F73-99BD-C957D7BD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2133601"/>
            <a:ext cx="6624638" cy="45577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2149" name="Picture 5">
            <a:extLst>
              <a:ext uri="{FF2B5EF4-FFF2-40B4-BE49-F238E27FC236}">
                <a16:creationId xmlns:a16="http://schemas.microsoft.com/office/drawing/2014/main" id="{4AC64005-A414-4136-ACE9-EEAF31AF3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75" y="1989139"/>
            <a:ext cx="5976938" cy="2808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2150" name="Text Box 6">
            <a:extLst>
              <a:ext uri="{FF2B5EF4-FFF2-40B4-BE49-F238E27FC236}">
                <a16:creationId xmlns:a16="http://schemas.microsoft.com/office/drawing/2014/main" id="{973781F4-B384-4B3C-A585-420EDE086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8" y="4868863"/>
            <a:ext cx="24160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ea"/>
              </a:rPr>
              <a:t>作成した方が良いインデックス、</a:t>
            </a:r>
          </a:p>
          <a:p>
            <a:pPr eaLnBrk="0" hangingPunct="0"/>
            <a:r>
              <a:rPr lang="ja-JP" altLang="en-US" sz="1400" b="0">
                <a:effectLst/>
                <a:latin typeface="+mn-ea"/>
              </a:rPr>
              <a:t>パーティションを表示</a:t>
            </a:r>
          </a:p>
        </p:txBody>
      </p:sp>
      <p:sp>
        <p:nvSpPr>
          <p:cNvPr id="902151" name="Text Box 7">
            <a:extLst>
              <a:ext uri="{FF2B5EF4-FFF2-40B4-BE49-F238E27FC236}">
                <a16:creationId xmlns:a16="http://schemas.microsoft.com/office/drawing/2014/main" id="{D63510E6-0928-42B7-A0EE-B8129BBC5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8" y="5589588"/>
            <a:ext cx="22701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ea"/>
              </a:rPr>
              <a:t>適用したい物を選択して適用</a:t>
            </a:r>
          </a:p>
          <a:p>
            <a:pPr eaLnBrk="0" hangingPunct="0"/>
            <a:r>
              <a:rPr lang="ja-JP" altLang="en-US" sz="1400" b="0">
                <a:effectLst/>
                <a:latin typeface="+mn-ea"/>
              </a:rPr>
              <a:t>スクリプトに残す等が可能</a:t>
            </a:r>
          </a:p>
        </p:txBody>
      </p:sp>
    </p:spTree>
  </p:cSld>
  <p:clrMapOvr>
    <a:masterClrMapping/>
  </p:clrMapOvr>
  <p:transition>
    <p:strips dir="r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1" name="Rectangle 3">
            <a:extLst>
              <a:ext uri="{FF2B5EF4-FFF2-40B4-BE49-F238E27FC236}">
                <a16:creationId xmlns:a16="http://schemas.microsoft.com/office/drawing/2014/main" id="{CCDA1688-B8FC-424D-A6A3-590450988063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ja-JP" altLang="en-US" sz="2400">
                <a:latin typeface="+mn-ea"/>
              </a:rPr>
              <a:t>ユーザーのワークロードを分析し、データベース構造を変更するためのスクリプトを生成</a:t>
            </a:r>
          </a:p>
          <a:p>
            <a:endParaRPr lang="ja-JP" altLang="en-US">
              <a:latin typeface="+mn-ea"/>
            </a:endParaRPr>
          </a:p>
        </p:txBody>
      </p:sp>
      <p:sp>
        <p:nvSpPr>
          <p:cNvPr id="898050" name="Rectangle 2">
            <a:extLst>
              <a:ext uri="{FF2B5EF4-FFF2-40B4-BE49-F238E27FC236}">
                <a16:creationId xmlns:a16="http://schemas.microsoft.com/office/drawing/2014/main" id="{59BD7D86-47F4-4E1D-A878-FA96E9915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 dirty="0">
                <a:latin typeface="+mn-ea"/>
                <a:ea typeface="+mn-ea"/>
              </a:rPr>
              <a:t>データベース チューニング アドバイザ</a:t>
            </a:r>
          </a:p>
        </p:txBody>
      </p:sp>
      <p:sp>
        <p:nvSpPr>
          <p:cNvPr id="898052" name="Text Box 4">
            <a:extLst>
              <a:ext uri="{FF2B5EF4-FFF2-40B4-BE49-F238E27FC236}">
                <a16:creationId xmlns:a16="http://schemas.microsoft.com/office/drawing/2014/main" id="{38B62E99-D611-472D-9F6B-A6D0971CC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163" y="3852864"/>
            <a:ext cx="1871662" cy="91598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データベース 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チューニング 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アドバイザ</a:t>
            </a:r>
          </a:p>
        </p:txBody>
      </p:sp>
      <p:sp>
        <p:nvSpPr>
          <p:cNvPr id="898053" name="Text Box 5">
            <a:extLst>
              <a:ext uri="{FF2B5EF4-FFF2-40B4-BE49-F238E27FC236}">
                <a16:creationId xmlns:a16="http://schemas.microsoft.com/office/drawing/2014/main" id="{7C1ED048-B699-4D0D-BC05-7CD1D0BED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401" y="3814764"/>
            <a:ext cx="2627313" cy="1603375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FFCC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7" dist="17961" dir="2700000">
              <a:srgbClr val="FFCC00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22225" algn="ctr">
                <a:solidFill>
                  <a:srgbClr val="FFCC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推奨される構成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・インデックス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・インデックス付きビュー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・パーティション分割</a:t>
            </a:r>
          </a:p>
          <a:p>
            <a:pPr>
              <a:spcBef>
                <a:spcPct val="50000"/>
              </a:spcBef>
            </a:pPr>
            <a:endParaRPr kumimoji="1" lang="ja-JP" altLang="en-US" sz="1800">
              <a:solidFill>
                <a:schemeClr val="bg2"/>
              </a:solidFill>
              <a:effectLst/>
              <a:latin typeface="+mn-ea"/>
            </a:endParaRPr>
          </a:p>
        </p:txBody>
      </p:sp>
      <p:sp>
        <p:nvSpPr>
          <p:cNvPr id="898054" name="Line 6">
            <a:extLst>
              <a:ext uri="{FF2B5EF4-FFF2-40B4-BE49-F238E27FC236}">
                <a16:creationId xmlns:a16="http://schemas.microsoft.com/office/drawing/2014/main" id="{80E0D85A-814F-4ADA-A6A5-992C87CF39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0375" y="4697413"/>
            <a:ext cx="431800" cy="792162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ja-JP" altLang="en-US">
              <a:latin typeface="+mn-ea"/>
            </a:endParaRPr>
          </a:p>
        </p:txBody>
      </p:sp>
      <p:sp>
        <p:nvSpPr>
          <p:cNvPr id="898055" name="Line 7">
            <a:extLst>
              <a:ext uri="{FF2B5EF4-FFF2-40B4-BE49-F238E27FC236}">
                <a16:creationId xmlns:a16="http://schemas.microsoft.com/office/drawing/2014/main" id="{C1F7EA84-2F6E-4CD8-B5CC-634AE4008C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4700" y="4768851"/>
            <a:ext cx="43180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ja-JP" altLang="en-US">
              <a:latin typeface="+mn-ea"/>
            </a:endParaRPr>
          </a:p>
        </p:txBody>
      </p:sp>
      <p:sp>
        <p:nvSpPr>
          <p:cNvPr id="898056" name="Text Box 8">
            <a:extLst>
              <a:ext uri="{FF2B5EF4-FFF2-40B4-BE49-F238E27FC236}">
                <a16:creationId xmlns:a16="http://schemas.microsoft.com/office/drawing/2014/main" id="{5419861D-63CD-4139-BBF6-49D1C76D2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3852864"/>
            <a:ext cx="1871663" cy="91598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en-US" altLang="ja-JP" sz="1800">
                <a:solidFill>
                  <a:schemeClr val="bg2"/>
                </a:solidFill>
                <a:effectLst/>
                <a:latin typeface="+mn-ea"/>
              </a:rPr>
              <a:t>SQL </a:t>
            </a: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プロファイラ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endParaRPr kumimoji="1" lang="ja-JP" altLang="en-US" sz="1800">
              <a:solidFill>
                <a:schemeClr val="bg2"/>
              </a:solidFill>
              <a:effectLst/>
              <a:latin typeface="+mn-ea"/>
            </a:endParaRPr>
          </a:p>
        </p:txBody>
      </p:sp>
      <p:sp>
        <p:nvSpPr>
          <p:cNvPr id="898057" name="AutoShape 9">
            <a:extLst>
              <a:ext uri="{FF2B5EF4-FFF2-40B4-BE49-F238E27FC236}">
                <a16:creationId xmlns:a16="http://schemas.microsoft.com/office/drawing/2014/main" id="{D5C7F412-2072-43FE-AFF5-21CC50D76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5139" y="4049714"/>
            <a:ext cx="720725" cy="649287"/>
          </a:xfrm>
          <a:prstGeom prst="rightArrow">
            <a:avLst>
              <a:gd name="adj1" fmla="val 50000"/>
              <a:gd name="adj2" fmla="val 27751"/>
            </a:avLst>
          </a:prstGeom>
          <a:gradFill rotWithShape="1">
            <a:gsLst>
              <a:gs pos="0">
                <a:srgbClr val="000066"/>
              </a:gs>
              <a:gs pos="50000">
                <a:srgbClr val="3366FF"/>
              </a:gs>
              <a:gs pos="100000">
                <a:srgbClr val="000066"/>
              </a:gs>
            </a:gsLst>
            <a:lin ang="5400000" scaled="1"/>
          </a:gradFill>
          <a:ln w="222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3600" b="0">
              <a:solidFill>
                <a:schemeClr val="bg2"/>
              </a:solidFill>
              <a:effectLst/>
              <a:latin typeface="+mn-ea"/>
            </a:endParaRPr>
          </a:p>
        </p:txBody>
      </p:sp>
      <p:grpSp>
        <p:nvGrpSpPr>
          <p:cNvPr id="898058" name="Group 10">
            <a:extLst>
              <a:ext uri="{FF2B5EF4-FFF2-40B4-BE49-F238E27FC236}">
                <a16:creationId xmlns:a16="http://schemas.microsoft.com/office/drawing/2014/main" id="{57DDD446-869D-4D20-8C1D-5842093E77A3}"/>
              </a:ext>
            </a:extLst>
          </p:cNvPr>
          <p:cNvGrpSpPr>
            <a:grpSpLocks/>
          </p:cNvGrpSpPr>
          <p:nvPr/>
        </p:nvGrpSpPr>
        <p:grpSpPr bwMode="auto">
          <a:xfrm>
            <a:off x="2927351" y="5489576"/>
            <a:ext cx="2016125" cy="1323975"/>
            <a:chOff x="2266" y="2133"/>
            <a:chExt cx="541" cy="634"/>
          </a:xfrm>
        </p:grpSpPr>
        <p:pic>
          <p:nvPicPr>
            <p:cNvPr id="898059" name="Picture 11" descr="300714_cylinder_green">
              <a:extLst>
                <a:ext uri="{FF2B5EF4-FFF2-40B4-BE49-F238E27FC236}">
                  <a16:creationId xmlns:a16="http://schemas.microsoft.com/office/drawing/2014/main" id="{841C8F8A-9517-4170-9712-1460F53EB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" y="2133"/>
              <a:ext cx="528" cy="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8060" name="Text Box 12">
              <a:extLst>
                <a:ext uri="{FF2B5EF4-FFF2-40B4-BE49-F238E27FC236}">
                  <a16:creationId xmlns:a16="http://schemas.microsoft.com/office/drawing/2014/main" id="{66C02ABA-F550-4EB5-8F76-ED566DC88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6" y="2370"/>
              <a:ext cx="513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kumimoji="1" lang="ja-JP" altLang="en-US" sz="1600">
                  <a:solidFill>
                    <a:schemeClr val="bg2"/>
                  </a:solidFill>
                  <a:effectLst/>
                  <a:latin typeface="+mn-ea"/>
                </a:rPr>
                <a:t>ワークロード</a:t>
              </a:r>
              <a:br>
                <a:rPr kumimoji="1" lang="ja-JP" altLang="en-US" sz="1600">
                  <a:solidFill>
                    <a:schemeClr val="bg2"/>
                  </a:solidFill>
                  <a:effectLst/>
                  <a:latin typeface="+mn-ea"/>
                </a:rPr>
              </a:br>
              <a:r>
                <a:rPr kumimoji="1" lang="en-US" altLang="ja-JP" sz="1600">
                  <a:solidFill>
                    <a:schemeClr val="bg2"/>
                  </a:solidFill>
                  <a:effectLst/>
                  <a:latin typeface="+mn-ea"/>
                </a:rPr>
                <a:t>(*.trc)</a:t>
              </a:r>
              <a:r>
                <a:rPr lang="en-US" altLang="ja-JP" sz="2800">
                  <a:solidFill>
                    <a:schemeClr val="bg2"/>
                  </a:solidFill>
                  <a:effectLst/>
                  <a:latin typeface="+mn-ea"/>
                </a:rPr>
                <a:t> </a:t>
              </a:r>
              <a:br>
                <a:rPr lang="en-US" altLang="ja-JP" sz="1200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+mn-ea"/>
                </a:rPr>
              </a:br>
              <a:endParaRPr lang="en-US" altLang="ja-JP" sz="120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</p:grpSp>
      <p:sp>
        <p:nvSpPr>
          <p:cNvPr id="898061" name="Text Box 13">
            <a:extLst>
              <a:ext uri="{FF2B5EF4-FFF2-40B4-BE49-F238E27FC236}">
                <a16:creationId xmlns:a16="http://schemas.microsoft.com/office/drawing/2014/main" id="{041B587F-8AC9-4105-BDCE-D3C18210A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1" y="2349500"/>
            <a:ext cx="2016125" cy="915988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FFCC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7" dist="17961" dir="2700000">
              <a:srgbClr val="FFCC00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22225" algn="ctr">
                <a:solidFill>
                  <a:srgbClr val="FFCC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en-US" altLang="ja-JP" sz="1800">
                <a:solidFill>
                  <a:schemeClr val="bg2"/>
                </a:solidFill>
                <a:effectLst/>
                <a:latin typeface="+mn-ea"/>
              </a:rPr>
              <a:t>SQL </a:t>
            </a: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ステートメント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endParaRPr kumimoji="1" lang="ja-JP" altLang="en-US" sz="1800">
              <a:solidFill>
                <a:schemeClr val="bg2"/>
              </a:solidFill>
              <a:effectLst/>
              <a:latin typeface="+mn-ea"/>
            </a:endParaRPr>
          </a:p>
        </p:txBody>
      </p:sp>
      <p:sp>
        <p:nvSpPr>
          <p:cNvPr id="898062" name="Line 14">
            <a:extLst>
              <a:ext uri="{FF2B5EF4-FFF2-40B4-BE49-F238E27FC236}">
                <a16:creationId xmlns:a16="http://schemas.microsoft.com/office/drawing/2014/main" id="{17838839-6C27-4195-BBFA-F131505784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1813" y="3284539"/>
            <a:ext cx="360362" cy="5048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ja-JP" altLang="en-US">
              <a:latin typeface="+mn-ea"/>
            </a:endParaRPr>
          </a:p>
        </p:txBody>
      </p:sp>
      <p:sp>
        <p:nvSpPr>
          <p:cNvPr id="898063" name="Line 15">
            <a:extLst>
              <a:ext uri="{FF2B5EF4-FFF2-40B4-BE49-F238E27FC236}">
                <a16:creationId xmlns:a16="http://schemas.microsoft.com/office/drawing/2014/main" id="{3245A2FE-8930-40FC-A2D3-60BDEA288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284539"/>
            <a:ext cx="287338" cy="5048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ja-JP" altLang="en-US">
              <a:latin typeface="+mn-ea"/>
            </a:endParaRPr>
          </a:p>
        </p:txBody>
      </p:sp>
      <p:sp>
        <p:nvSpPr>
          <p:cNvPr id="898064" name="Text Box 16">
            <a:extLst>
              <a:ext uri="{FF2B5EF4-FFF2-40B4-BE49-F238E27FC236}">
                <a16:creationId xmlns:a16="http://schemas.microsoft.com/office/drawing/2014/main" id="{DAD395E0-6C21-4D1B-8BF0-5BF2D931A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6" y="2441575"/>
            <a:ext cx="2016125" cy="915988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FFCC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7" dist="17961" dir="2700000">
              <a:srgbClr val="FFCC00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22225" algn="ctr">
                <a:solidFill>
                  <a:srgbClr val="FFCC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en-US" altLang="ja-JP" sz="1800">
                <a:solidFill>
                  <a:schemeClr val="bg2"/>
                </a:solidFill>
                <a:effectLst/>
                <a:latin typeface="+mn-ea"/>
              </a:rPr>
              <a:t>SQL </a:t>
            </a: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ステートメント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endParaRPr kumimoji="1" lang="ja-JP" altLang="en-US" sz="1800">
              <a:solidFill>
                <a:schemeClr val="bg2"/>
              </a:solidFill>
              <a:effectLst/>
              <a:latin typeface="+mn-ea"/>
            </a:endParaRPr>
          </a:p>
        </p:txBody>
      </p:sp>
      <p:sp>
        <p:nvSpPr>
          <p:cNvPr id="898065" name="AutoShape 17">
            <a:extLst>
              <a:ext uri="{FF2B5EF4-FFF2-40B4-BE49-F238E27FC236}">
                <a16:creationId xmlns:a16="http://schemas.microsoft.com/office/drawing/2014/main" id="{93F2300A-316D-4051-B354-2B8434165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500439"/>
            <a:ext cx="1295400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00">
                  <a:alpha val="80000"/>
                </a:srgbClr>
              </a:gs>
              <a:gs pos="100000">
                <a:srgbClr val="00CC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1000">
                <a:solidFill>
                  <a:schemeClr val="bg2"/>
                </a:solidFill>
                <a:effectLst/>
                <a:latin typeface="+mn-ea"/>
                <a:cs typeface="UI Gothic"/>
              </a:rPr>
              <a:t>実行状況のキャプチャ</a:t>
            </a:r>
          </a:p>
        </p:txBody>
      </p:sp>
    </p:spTree>
  </p:cSld>
  <p:clrMapOvr>
    <a:masterClrMapping/>
  </p:clrMapOvr>
  <p:transition>
    <p:strips dir="r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9" name="Rectangle 3">
            <a:extLst>
              <a:ext uri="{FF2B5EF4-FFF2-40B4-BE49-F238E27FC236}">
                <a16:creationId xmlns:a16="http://schemas.microsoft.com/office/drawing/2014/main" id="{BF2BCFC1-3E81-4240-93C6-05F056D308E6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コマンドラインユーティリティ</a:t>
            </a:r>
          </a:p>
          <a:p>
            <a:r>
              <a:rPr lang="ja-JP" altLang="en-US">
                <a:ea typeface="ＭＳ Ｐゴシック" panose="020B0600070205080204" pitchFamily="50" charset="-128"/>
              </a:rPr>
              <a:t>データの</a:t>
            </a:r>
            <a:r>
              <a:rPr lang="en-US" altLang="ja-JP">
                <a:ea typeface="ＭＳ Ｐゴシック" panose="020B0600070205080204" pitchFamily="50" charset="-128"/>
              </a:rPr>
              <a:t>Export/Import</a:t>
            </a:r>
            <a:r>
              <a:rPr lang="ja-JP" altLang="en-US">
                <a:ea typeface="ＭＳ Ｐゴシック" panose="020B0600070205080204" pitchFamily="50" charset="-128"/>
              </a:rPr>
              <a:t>を行うツール</a:t>
            </a:r>
          </a:p>
          <a:p>
            <a:pPr lvl="1"/>
            <a:r>
              <a:rPr lang="ja-JP" altLang="en-US">
                <a:ea typeface="ＭＳ Ｐゴシック" panose="020B0600070205080204" pitchFamily="50" charset="-128"/>
              </a:rPr>
              <a:t>テキストファイル、</a:t>
            </a:r>
            <a:r>
              <a:rPr lang="en-US" altLang="ja-JP">
                <a:ea typeface="ＭＳ Ｐゴシック" panose="020B0600070205080204" pitchFamily="50" charset="-128"/>
              </a:rPr>
              <a:t>CSV</a:t>
            </a:r>
            <a:r>
              <a:rPr lang="ja-JP" altLang="en-US">
                <a:ea typeface="ＭＳ Ｐゴシック" panose="020B0600070205080204" pitchFamily="50" charset="-128"/>
              </a:rPr>
              <a:t>ファイル</a:t>
            </a:r>
          </a:p>
          <a:p>
            <a:pPr lvl="1"/>
            <a:r>
              <a:rPr lang="ja-JP" altLang="en-US">
                <a:ea typeface="ＭＳ Ｐゴシック" panose="020B0600070205080204" pitchFamily="50" charset="-128"/>
              </a:rPr>
              <a:t>ネイティブ形式</a:t>
            </a:r>
          </a:p>
          <a:p>
            <a:r>
              <a:rPr lang="ja-JP" altLang="en-US">
                <a:ea typeface="ＭＳ Ｐゴシック" panose="020B0600070205080204" pitchFamily="50" charset="-128"/>
              </a:rPr>
              <a:t>フォーマットファイルの生成</a:t>
            </a:r>
          </a:p>
          <a:p>
            <a:pPr lvl="1"/>
            <a:r>
              <a:rPr lang="en-US" altLang="ja-JP">
                <a:ea typeface="ＭＳ Ｐゴシック" panose="020B0600070205080204" pitchFamily="50" charset="-128"/>
              </a:rPr>
              <a:t>Bulk Insert / DTS</a:t>
            </a:r>
            <a:r>
              <a:rPr lang="ja-JP" altLang="en-US">
                <a:ea typeface="ＭＳ Ｐゴシック" panose="020B0600070205080204" pitchFamily="50" charset="-128"/>
              </a:rPr>
              <a:t>一括挿入タスクで使用可能</a:t>
            </a:r>
          </a:p>
          <a:p>
            <a:r>
              <a:rPr lang="en-US" altLang="ja-JP" sz="2000">
                <a:ea typeface="ＭＳ Ｐゴシック" panose="020B0600070205080204" pitchFamily="50" charset="-128"/>
              </a:rPr>
              <a:t>EX)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000">
                <a:ea typeface="ＭＳ Ｐゴシック" panose="020B0600070205080204" pitchFamily="50" charset="-128"/>
              </a:rPr>
              <a:t>           bcp  test_db..test_table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000">
                <a:ea typeface="ＭＳ Ｐゴシック" panose="020B0600070205080204" pitchFamily="50" charset="-128"/>
              </a:rPr>
              <a:t>               in  ‘d:\loaddata\test.txt’ –</a:t>
            </a:r>
            <a:r>
              <a:rPr lang="ja-JP" altLang="en-US" sz="2000">
                <a:ea typeface="ＭＳ Ｐゴシック" panose="020B0600070205080204" pitchFamily="50" charset="-128"/>
              </a:rPr>
              <a:t>接続情報　</a:t>
            </a:r>
            <a:r>
              <a:rPr lang="en-US" altLang="ja-JP" sz="2000">
                <a:ea typeface="ＭＳ Ｐゴシック" panose="020B0600070205080204" pitchFamily="50" charset="-128"/>
              </a:rPr>
              <a:t>–S </a:t>
            </a:r>
            <a:r>
              <a:rPr lang="ja-JP" altLang="en-US" sz="2000">
                <a:ea typeface="ＭＳ Ｐゴシック" panose="020B0600070205080204" pitchFamily="50" charset="-128"/>
              </a:rPr>
              <a:t>サーバ名</a:t>
            </a:r>
          </a:p>
          <a:p>
            <a:pPr>
              <a:buFont typeface="Wingdings" panose="05000000000000000000" pitchFamily="2" charset="2"/>
              <a:buNone/>
            </a:pPr>
            <a:r>
              <a:rPr lang="ja-JP" altLang="en-US" sz="2000">
                <a:ea typeface="ＭＳ Ｐゴシック" panose="020B0600070205080204" pitchFamily="50" charset="-128"/>
              </a:rPr>
              <a:t>               </a:t>
            </a:r>
            <a:r>
              <a:rPr lang="en-US" altLang="ja-JP" sz="2000">
                <a:ea typeface="ＭＳ Ｐゴシック" panose="020B0600070205080204" pitchFamily="50" charset="-128"/>
              </a:rPr>
              <a:t>-f ‘d:\loaddata\test.fmt’</a:t>
            </a:r>
            <a:endParaRPr lang="en-US" altLang="ja-JP">
              <a:ea typeface="ＭＳ Ｐゴシック" panose="020B0600070205080204" pitchFamily="50" charset="-128"/>
            </a:endParaRPr>
          </a:p>
          <a:p>
            <a:endParaRPr lang="ja-JP" altLang="en-US">
              <a:ea typeface="ＭＳ Ｐゴシック" panose="020B0600070205080204" pitchFamily="50" charset="-128"/>
            </a:endParaRPr>
          </a:p>
        </p:txBody>
      </p:sp>
      <p:sp>
        <p:nvSpPr>
          <p:cNvPr id="894978" name="Rectangle 2">
            <a:extLst>
              <a:ext uri="{FF2B5EF4-FFF2-40B4-BE49-F238E27FC236}">
                <a16:creationId xmlns:a16="http://schemas.microsoft.com/office/drawing/2014/main" id="{A4C7BB3E-D574-4F34-A5AE-D6611511B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>
                <a:ea typeface="ＭＳ Ｐゴシック" panose="020B0600070205080204" pitchFamily="50" charset="-128"/>
              </a:rPr>
              <a:t>BCP</a:t>
            </a:r>
          </a:p>
        </p:txBody>
      </p:sp>
    </p:spTree>
  </p:cSld>
  <p:clrMapOvr>
    <a:masterClrMapping/>
  </p:clrMapOvr>
  <p:transition>
    <p:strips dir="r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3" name="Rectangle 3">
            <a:extLst>
              <a:ext uri="{FF2B5EF4-FFF2-40B4-BE49-F238E27FC236}">
                <a16:creationId xmlns:a16="http://schemas.microsoft.com/office/drawing/2014/main" id="{662B14DE-3047-4DE1-838D-B4882F2BB48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>
                <a:ea typeface="ＭＳ Ｐゴシック" panose="020B0600070205080204" pitchFamily="50" charset="-128"/>
              </a:rPr>
              <a:t>T-SQL </a:t>
            </a:r>
            <a:r>
              <a:rPr lang="ja-JP" altLang="en-US">
                <a:ea typeface="ＭＳ Ｐゴシック" panose="020B0600070205080204" pitchFamily="50" charset="-128"/>
              </a:rPr>
              <a:t>コマンドラインユーティリティ</a:t>
            </a:r>
          </a:p>
          <a:p>
            <a:r>
              <a:rPr lang="ja-JP" altLang="en-US">
                <a:ea typeface="ＭＳ Ｐゴシック" panose="020B0600070205080204" pitchFamily="50" charset="-128"/>
              </a:rPr>
              <a:t>データの</a:t>
            </a:r>
            <a:r>
              <a:rPr lang="en-US" altLang="ja-JP">
                <a:ea typeface="ＭＳ Ｐゴシック" panose="020B0600070205080204" pitchFamily="50" charset="-128"/>
              </a:rPr>
              <a:t>Import</a:t>
            </a:r>
            <a:r>
              <a:rPr lang="ja-JP" altLang="en-US">
                <a:ea typeface="ＭＳ Ｐゴシック" panose="020B0600070205080204" pitchFamily="50" charset="-128"/>
              </a:rPr>
              <a:t>を行うツール</a:t>
            </a:r>
          </a:p>
          <a:p>
            <a:pPr lvl="1"/>
            <a:r>
              <a:rPr lang="ja-JP" altLang="en-US">
                <a:ea typeface="ＭＳ Ｐゴシック" panose="020B0600070205080204" pitchFamily="50" charset="-128"/>
              </a:rPr>
              <a:t>テキストファイル、</a:t>
            </a:r>
            <a:r>
              <a:rPr lang="en-US" altLang="ja-JP">
                <a:ea typeface="ＭＳ Ｐゴシック" panose="020B0600070205080204" pitchFamily="50" charset="-128"/>
              </a:rPr>
              <a:t>CSV</a:t>
            </a:r>
            <a:r>
              <a:rPr lang="ja-JP" altLang="en-US">
                <a:ea typeface="ＭＳ Ｐゴシック" panose="020B0600070205080204" pitchFamily="50" charset="-128"/>
              </a:rPr>
              <a:t>ファイル</a:t>
            </a:r>
          </a:p>
          <a:p>
            <a:pPr lvl="1"/>
            <a:r>
              <a:rPr lang="ja-JP" altLang="en-US">
                <a:ea typeface="ＭＳ Ｐゴシック" panose="020B0600070205080204" pitchFamily="50" charset="-128"/>
              </a:rPr>
              <a:t>ネイティブ形式</a:t>
            </a:r>
          </a:p>
          <a:p>
            <a:r>
              <a:rPr lang="en-US" altLang="ja-JP">
                <a:ea typeface="ＭＳ Ｐゴシック" panose="020B0600070205080204" pitchFamily="50" charset="-128"/>
              </a:rPr>
              <a:t>BCP</a:t>
            </a:r>
            <a:r>
              <a:rPr lang="ja-JP" altLang="en-US">
                <a:ea typeface="ＭＳ Ｐゴシック" panose="020B0600070205080204" pitchFamily="50" charset="-128"/>
              </a:rPr>
              <a:t>よりも一般的に高速</a:t>
            </a:r>
          </a:p>
          <a:p>
            <a:r>
              <a:rPr lang="en-US" altLang="ja-JP" sz="2000">
                <a:ea typeface="ＭＳ Ｐゴシック" panose="020B0600070205080204" pitchFamily="50" charset="-128"/>
              </a:rPr>
              <a:t>EX)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000">
                <a:ea typeface="ＭＳ Ｐゴシック" panose="020B0600070205080204" pitchFamily="50" charset="-128"/>
              </a:rPr>
              <a:t>           BULK  INSERT test_db..test_table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000">
                <a:ea typeface="ＭＳ Ｐゴシック" panose="020B0600070205080204" pitchFamily="50" charset="-128"/>
              </a:rPr>
              <a:t>               from  ‘d:\loaddata\test.txt’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000">
                <a:ea typeface="ＭＳ Ｐゴシック" panose="020B0600070205080204" pitchFamily="50" charset="-128"/>
              </a:rPr>
              <a:t>               with  (FORMATFILE = ‘d:\loaddata\test.fmt) 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ja-JP" sz="2400">
              <a:ea typeface="ＭＳ Ｐゴシック" panose="020B0600070205080204" pitchFamily="50" charset="-128"/>
            </a:endParaRPr>
          </a:p>
          <a:p>
            <a:endParaRPr lang="ja-JP" altLang="en-US">
              <a:ea typeface="ＭＳ Ｐゴシック" panose="020B0600070205080204" pitchFamily="50" charset="-128"/>
            </a:endParaRPr>
          </a:p>
        </p:txBody>
      </p:sp>
      <p:sp>
        <p:nvSpPr>
          <p:cNvPr id="896002" name="Rectangle 2">
            <a:extLst>
              <a:ext uri="{FF2B5EF4-FFF2-40B4-BE49-F238E27FC236}">
                <a16:creationId xmlns:a16="http://schemas.microsoft.com/office/drawing/2014/main" id="{75B3B6AF-B0FD-4581-940B-BAED537F0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panose="020B0600070205080204" pitchFamily="50" charset="-128"/>
              </a:rPr>
              <a:t>Bulk Insert</a:t>
            </a:r>
          </a:p>
        </p:txBody>
      </p:sp>
    </p:spTree>
  </p:cSld>
  <p:clrMapOvr>
    <a:masterClrMapping/>
  </p:clrMapOvr>
  <p:transition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9A667F-4FD4-41AB-A669-21B5C8CBBC3C}"/>
              </a:ext>
            </a:extLst>
          </p:cNvPr>
          <p:cNvSpPr txBox="1"/>
          <p:nvPr/>
        </p:nvSpPr>
        <p:spPr>
          <a:xfrm>
            <a:off x="3119377" y="2715741"/>
            <a:ext cx="5862578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8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SQL</a:t>
            </a:r>
            <a:endParaRPr kumimoji="1" lang="ja-JP" altLang="en-US" sz="88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151127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1" name="Rectangle 3">
            <a:extLst>
              <a:ext uri="{FF2B5EF4-FFF2-40B4-BE49-F238E27FC236}">
                <a16:creationId xmlns:a16="http://schemas.microsoft.com/office/drawing/2014/main" id="{FC1055D5-D7DA-4D3D-AB29-6A537040F5A7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sz="2400">
                <a:ea typeface="ＭＳ Ｐゴシック" panose="020B0600070205080204" pitchFamily="50" charset="-128"/>
              </a:rPr>
              <a:t>Winows</a:t>
            </a:r>
            <a:r>
              <a:rPr lang="ja-JP" altLang="en-US" sz="2400">
                <a:ea typeface="ＭＳ Ｐゴシック" panose="020B0600070205080204" pitchFamily="50" charset="-128"/>
              </a:rPr>
              <a:t>に実装されている統計情報取得ツール</a:t>
            </a:r>
          </a:p>
          <a:p>
            <a:r>
              <a:rPr lang="en-US" altLang="ja-JP" sz="2400">
                <a:ea typeface="ＭＳ Ｐゴシック" panose="020B0600070205080204" pitchFamily="50" charset="-128"/>
              </a:rPr>
              <a:t>SQL Server</a:t>
            </a:r>
            <a:r>
              <a:rPr lang="ja-JP" altLang="en-US" sz="2400">
                <a:ea typeface="ＭＳ Ｐゴシック" panose="020B0600070205080204" pitchFamily="50" charset="-128"/>
              </a:rPr>
              <a:t>用のカウンタ</a:t>
            </a:r>
          </a:p>
          <a:p>
            <a:pPr lvl="1"/>
            <a:r>
              <a:rPr lang="en-US" altLang="ja-JP" sz="2400">
                <a:ea typeface="ＭＳ Ｐゴシック" panose="020B0600070205080204" pitchFamily="50" charset="-128"/>
              </a:rPr>
              <a:t>100</a:t>
            </a:r>
            <a:r>
              <a:rPr lang="ja-JP" altLang="en-US" sz="2400">
                <a:ea typeface="ＭＳ Ｐゴシック" panose="020B0600070205080204" pitchFamily="50" charset="-128"/>
              </a:rPr>
              <a:t>以上のカウンタが用意されている</a:t>
            </a:r>
            <a:endParaRPr lang="en-US" altLang="ja-JP" sz="2400">
              <a:ea typeface="ＭＳ Ｐゴシック" panose="020B0600070205080204" pitchFamily="50" charset="-128"/>
            </a:endParaRPr>
          </a:p>
        </p:txBody>
      </p:sp>
      <p:sp>
        <p:nvSpPr>
          <p:cNvPr id="903170" name="Rectangle 2">
            <a:extLst>
              <a:ext uri="{FF2B5EF4-FFF2-40B4-BE49-F238E27FC236}">
                <a16:creationId xmlns:a16="http://schemas.microsoft.com/office/drawing/2014/main" id="{AC0C5AFC-BF51-4692-9CAB-6EB6DEDC1E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システムモニタ</a:t>
            </a:r>
          </a:p>
        </p:txBody>
      </p:sp>
      <p:pic>
        <p:nvPicPr>
          <p:cNvPr id="903172" name="Picture 4">
            <a:extLst>
              <a:ext uri="{FF2B5EF4-FFF2-40B4-BE49-F238E27FC236}">
                <a16:creationId xmlns:a16="http://schemas.microsoft.com/office/drawing/2014/main" id="{B0AE3FE3-44F5-40E6-A8FF-C7B0D07FD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057525"/>
            <a:ext cx="4298950" cy="33464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3173" name="Picture 5">
            <a:extLst>
              <a:ext uri="{FF2B5EF4-FFF2-40B4-BE49-F238E27FC236}">
                <a16:creationId xmlns:a16="http://schemas.microsoft.com/office/drawing/2014/main" id="{0E75D434-B8D6-4ED4-B73F-D639EFC7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1" y="3057525"/>
            <a:ext cx="4246563" cy="33464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trips dir="r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2">
            <a:extLst>
              <a:ext uri="{FF2B5EF4-FFF2-40B4-BE49-F238E27FC236}">
                <a16:creationId xmlns:a16="http://schemas.microsoft.com/office/drawing/2014/main" id="{329083F6-D8DD-4341-BB83-83503B5CC3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よく使うシステムモニタ例</a:t>
            </a:r>
          </a:p>
        </p:txBody>
      </p:sp>
      <p:graphicFrame>
        <p:nvGraphicFramePr>
          <p:cNvPr id="904277" name="Group 85">
            <a:extLst>
              <a:ext uri="{FF2B5EF4-FFF2-40B4-BE49-F238E27FC236}">
                <a16:creationId xmlns:a16="http://schemas.microsoft.com/office/drawing/2014/main" id="{EEF0B465-C378-47AE-915B-10F2DE672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07054"/>
              </p:ext>
            </p:extLst>
          </p:nvPr>
        </p:nvGraphicFramePr>
        <p:xfrm>
          <a:off x="2006601" y="1196975"/>
          <a:ext cx="8412163" cy="5410206"/>
        </p:xfrm>
        <a:graphic>
          <a:graphicData uri="http://schemas.openxmlformats.org/drawingml/2006/table">
            <a:tbl>
              <a:tblPr/>
              <a:tblGrid>
                <a:gridCol w="1503363">
                  <a:extLst>
                    <a:ext uri="{9D8B030D-6E8A-4147-A177-3AD203B41FA5}">
                      <a16:colId xmlns:a16="http://schemas.microsoft.com/office/drawing/2014/main" val="170158"/>
                    </a:ext>
                  </a:extLst>
                </a:gridCol>
                <a:gridCol w="2930525">
                  <a:extLst>
                    <a:ext uri="{9D8B030D-6E8A-4147-A177-3AD203B41FA5}">
                      <a16:colId xmlns:a16="http://schemas.microsoft.com/office/drawing/2014/main" val="474753343"/>
                    </a:ext>
                  </a:extLst>
                </a:gridCol>
                <a:gridCol w="3978275">
                  <a:extLst>
                    <a:ext uri="{9D8B030D-6E8A-4147-A177-3AD203B41FA5}">
                      <a16:colId xmlns:a16="http://schemas.microsoft.com/office/drawing/2014/main" val="757822324"/>
                    </a:ext>
                  </a:extLst>
                </a:gridCol>
              </a:tblGrid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リソース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オブジェクト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カウンタ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343313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CPU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Processor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%Processor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71246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メモリ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Available Kbytes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632238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プロセス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Process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Working 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766171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ディスク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Physical Disk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Avg.Queue Lengh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201126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SQL Server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Buffer Manager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Extents Allocated/sec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45478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Buffer Cadhe Hit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3284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Checkpoint Pages/sec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837181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 reads/sec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04822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Cache Manager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Cache Hit Ratio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626556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Database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Log Flush Wait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03395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Percent Log Used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53236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Backup/Restore Throughput/sec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929626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Bulk Copy Throughput/sec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67753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General Statistics Locks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User Connections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29441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Lock Wait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200472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Number of Dead Locks/sec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08232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Statistics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Batch Request/sec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16013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Recompilations/sec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55584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strips dir="r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>
            <a:extLst>
              <a:ext uri="{FF2B5EF4-FFF2-40B4-BE49-F238E27FC236}">
                <a16:creationId xmlns:a16="http://schemas.microsoft.com/office/drawing/2014/main" id="{8332BF4B-4315-472C-B95C-52B186F95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>
                <a:ea typeface="ＭＳ Ｐゴシック" panose="020B0600070205080204" pitchFamily="50" charset="-128"/>
              </a:rPr>
              <a:t>SQL Server</a:t>
            </a:r>
            <a:r>
              <a:rPr lang="ja-JP" altLang="en-US" sz="3200">
                <a:ea typeface="ＭＳ Ｐゴシック" panose="020B0600070205080204" pitchFamily="50" charset="-128"/>
              </a:rPr>
              <a:t>使用メモリに関するカウンタ</a:t>
            </a:r>
          </a:p>
        </p:txBody>
      </p:sp>
      <p:sp>
        <p:nvSpPr>
          <p:cNvPr id="905219" name="Text Box 3">
            <a:extLst>
              <a:ext uri="{FF2B5EF4-FFF2-40B4-BE49-F238E27FC236}">
                <a16:creationId xmlns:a16="http://schemas.microsoft.com/office/drawing/2014/main" id="{38A1D9C6-DB4E-40D0-AA1A-92BB516D9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6" y="6354763"/>
            <a:ext cx="2725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Buffer Manager Free pages(KB)</a:t>
            </a:r>
          </a:p>
        </p:txBody>
      </p:sp>
      <p:grpSp>
        <p:nvGrpSpPr>
          <p:cNvPr id="905220" name="Group 4">
            <a:extLst>
              <a:ext uri="{FF2B5EF4-FFF2-40B4-BE49-F238E27FC236}">
                <a16:creationId xmlns:a16="http://schemas.microsoft.com/office/drawing/2014/main" id="{39801F75-3AEF-4449-9CAE-763EABA90EEB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1308100"/>
            <a:ext cx="2819400" cy="4889500"/>
            <a:chOff x="3624" y="952"/>
            <a:chExt cx="1874" cy="3080"/>
          </a:xfrm>
        </p:grpSpPr>
        <p:sp>
          <p:nvSpPr>
            <p:cNvPr id="905221" name="Rectangle 5">
              <a:extLst>
                <a:ext uri="{FF2B5EF4-FFF2-40B4-BE49-F238E27FC236}">
                  <a16:creationId xmlns:a16="http://schemas.microsoft.com/office/drawing/2014/main" id="{16FB76BF-5824-4CBE-BCA8-8BC34E55E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952"/>
              <a:ext cx="1872" cy="308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905222" name="Rectangle 6">
              <a:extLst>
                <a:ext uri="{FF2B5EF4-FFF2-40B4-BE49-F238E27FC236}">
                  <a16:creationId xmlns:a16="http://schemas.microsoft.com/office/drawing/2014/main" id="{5C140388-4B8C-4E61-8CAD-BBEAA0FD2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952"/>
              <a:ext cx="1872" cy="376"/>
            </a:xfrm>
            <a:prstGeom prst="rect">
              <a:avLst/>
            </a:prstGeom>
            <a:solidFill>
              <a:srgbClr val="FF99CC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ja-JP" altLang="en-US" sz="1600" b="0">
                  <a:effectLst/>
                  <a:latin typeface="+mn-lt"/>
                </a:rPr>
                <a:t>ロック用</a:t>
              </a:r>
            </a:p>
          </p:txBody>
        </p:sp>
        <p:sp>
          <p:nvSpPr>
            <p:cNvPr id="905223" name="Rectangle 7">
              <a:extLst>
                <a:ext uri="{FF2B5EF4-FFF2-40B4-BE49-F238E27FC236}">
                  <a16:creationId xmlns:a16="http://schemas.microsoft.com/office/drawing/2014/main" id="{D5CC9496-0047-4C6F-B5EC-B16DD95AE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1316"/>
              <a:ext cx="1872" cy="339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ja-JP" altLang="en-US" sz="1600" b="0">
                  <a:effectLst/>
                  <a:latin typeface="+mn-lt"/>
                </a:rPr>
                <a:t>接続用</a:t>
              </a:r>
            </a:p>
          </p:txBody>
        </p:sp>
        <p:sp>
          <p:nvSpPr>
            <p:cNvPr id="905224" name="Rectangle 8">
              <a:extLst>
                <a:ext uri="{FF2B5EF4-FFF2-40B4-BE49-F238E27FC236}">
                  <a16:creationId xmlns:a16="http://schemas.microsoft.com/office/drawing/2014/main" id="{AF35EDDE-AC13-4769-8254-9E334147D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1646"/>
              <a:ext cx="1872" cy="514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ja-JP" sz="1600" b="0">
                  <a:effectLst/>
                  <a:latin typeface="+mn-lt"/>
                </a:rPr>
                <a:t>Workspace Memory</a:t>
              </a:r>
            </a:p>
          </p:txBody>
        </p:sp>
        <p:sp>
          <p:nvSpPr>
            <p:cNvPr id="905225" name="Rectangle 9">
              <a:extLst>
                <a:ext uri="{FF2B5EF4-FFF2-40B4-BE49-F238E27FC236}">
                  <a16:creationId xmlns:a16="http://schemas.microsoft.com/office/drawing/2014/main" id="{72CA16E0-5213-4894-9476-5411571EB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2155"/>
              <a:ext cx="1872" cy="788"/>
            </a:xfrm>
            <a:prstGeom prst="rect">
              <a:avLst/>
            </a:prstGeom>
            <a:solidFill>
              <a:srgbClr val="339966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ja-JP" altLang="en-US" sz="1600" b="0">
                  <a:effectLst/>
                  <a:latin typeface="+mn-lt"/>
                </a:rPr>
                <a:t>データバッファキャッシュ</a:t>
              </a:r>
            </a:p>
          </p:txBody>
        </p:sp>
        <p:sp>
          <p:nvSpPr>
            <p:cNvPr id="905226" name="Rectangle 10">
              <a:extLst>
                <a:ext uri="{FF2B5EF4-FFF2-40B4-BE49-F238E27FC236}">
                  <a16:creationId xmlns:a16="http://schemas.microsoft.com/office/drawing/2014/main" id="{8FF91662-77DC-451F-8894-DC5B02715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3630"/>
              <a:ext cx="1872" cy="402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ja-JP" sz="1600" b="0">
                  <a:effectLst/>
                  <a:latin typeface="+mn-lt"/>
                </a:rPr>
                <a:t>SQL Server</a:t>
              </a:r>
              <a:r>
                <a:rPr kumimoji="1" lang="ja-JP" altLang="en-US" sz="1600" b="0">
                  <a:effectLst/>
                  <a:latin typeface="+mn-lt"/>
                </a:rPr>
                <a:t>コード</a:t>
              </a:r>
            </a:p>
          </p:txBody>
        </p:sp>
        <p:sp>
          <p:nvSpPr>
            <p:cNvPr id="905227" name="Rectangle 11">
              <a:extLst>
                <a:ext uri="{FF2B5EF4-FFF2-40B4-BE49-F238E27FC236}">
                  <a16:creationId xmlns:a16="http://schemas.microsoft.com/office/drawing/2014/main" id="{FCA34831-1FD4-4683-9399-869AA0B3F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" y="3291"/>
              <a:ext cx="1872" cy="337"/>
            </a:xfrm>
            <a:prstGeom prst="rect">
              <a:avLst/>
            </a:prstGeom>
            <a:solidFill>
              <a:srgbClr val="80008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ja-JP" altLang="en-US" sz="1600" b="0">
                  <a:effectLst/>
                  <a:latin typeface="+mn-lt"/>
                </a:rPr>
                <a:t>ログキャッシュ</a:t>
              </a:r>
            </a:p>
          </p:txBody>
        </p:sp>
        <p:sp>
          <p:nvSpPr>
            <p:cNvPr id="905228" name="Rectangle 12">
              <a:extLst>
                <a:ext uri="{FF2B5EF4-FFF2-40B4-BE49-F238E27FC236}">
                  <a16:creationId xmlns:a16="http://schemas.microsoft.com/office/drawing/2014/main" id="{6F2F17FF-FF06-49CD-9B09-709C46B8E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" y="2945"/>
              <a:ext cx="1872" cy="345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ja-JP" altLang="en-US" sz="1600" b="0">
                  <a:effectLst/>
                  <a:latin typeface="+mn-lt"/>
                </a:rPr>
                <a:t>プロシージャキャッシュ</a:t>
              </a:r>
            </a:p>
          </p:txBody>
        </p:sp>
      </p:grpSp>
      <p:sp>
        <p:nvSpPr>
          <p:cNvPr id="905229" name="Line 13">
            <a:extLst>
              <a:ext uri="{FF2B5EF4-FFF2-40B4-BE49-F238E27FC236}">
                <a16:creationId xmlns:a16="http://schemas.microsoft.com/office/drawing/2014/main" id="{552AF4FB-09F9-4900-A0F7-70D23A9D8B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3426" y="1282700"/>
            <a:ext cx="5019675" cy="12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0" name="Line 14">
            <a:extLst>
              <a:ext uri="{FF2B5EF4-FFF2-40B4-BE49-F238E27FC236}">
                <a16:creationId xmlns:a16="http://schemas.microsoft.com/office/drawing/2014/main" id="{A15830E1-F5AE-40AE-8D13-A3ED4431BF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5014" y="6186488"/>
            <a:ext cx="5006975" cy="12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1" name="Line 15">
            <a:extLst>
              <a:ext uri="{FF2B5EF4-FFF2-40B4-BE49-F238E27FC236}">
                <a16:creationId xmlns:a16="http://schemas.microsoft.com/office/drawing/2014/main" id="{804A5433-1710-472C-9B83-615E26885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5963" y="2403475"/>
            <a:ext cx="1560512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2" name="Line 16">
            <a:extLst>
              <a:ext uri="{FF2B5EF4-FFF2-40B4-BE49-F238E27FC236}">
                <a16:creationId xmlns:a16="http://schemas.microsoft.com/office/drawing/2014/main" id="{6F8CB96F-7639-4B3C-9306-785DBC43AC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2314" y="3211513"/>
            <a:ext cx="1565275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3" name="Line 17">
            <a:extLst>
              <a:ext uri="{FF2B5EF4-FFF2-40B4-BE49-F238E27FC236}">
                <a16:creationId xmlns:a16="http://schemas.microsoft.com/office/drawing/2014/main" id="{844D2453-5B30-4610-B98F-6BC529E8A5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663" y="1887538"/>
            <a:ext cx="1562100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4" name="Line 18">
            <a:extLst>
              <a:ext uri="{FF2B5EF4-FFF2-40B4-BE49-F238E27FC236}">
                <a16:creationId xmlns:a16="http://schemas.microsoft.com/office/drawing/2014/main" id="{A14C9655-C243-4341-96A5-D695522DB2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664" y="4468813"/>
            <a:ext cx="1565275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5" name="Line 19">
            <a:extLst>
              <a:ext uri="{FF2B5EF4-FFF2-40B4-BE49-F238E27FC236}">
                <a16:creationId xmlns:a16="http://schemas.microsoft.com/office/drawing/2014/main" id="{CBA726CE-A6A0-4096-ACCB-E6E3817D63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0726" y="5022850"/>
            <a:ext cx="1565275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6" name="Line 20">
            <a:extLst>
              <a:ext uri="{FF2B5EF4-FFF2-40B4-BE49-F238E27FC236}">
                <a16:creationId xmlns:a16="http://schemas.microsoft.com/office/drawing/2014/main" id="{3FD53391-39F9-45EA-8530-88C0E5A65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7913" y="1295401"/>
            <a:ext cx="0" cy="569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7" name="Line 21">
            <a:extLst>
              <a:ext uri="{FF2B5EF4-FFF2-40B4-BE49-F238E27FC236}">
                <a16:creationId xmlns:a16="http://schemas.microsoft.com/office/drawing/2014/main" id="{AF02E77C-2A89-4D8F-BBD3-29A232003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7913" y="1865313"/>
            <a:ext cx="0" cy="5699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8" name="Line 22">
            <a:extLst>
              <a:ext uri="{FF2B5EF4-FFF2-40B4-BE49-F238E27FC236}">
                <a16:creationId xmlns:a16="http://schemas.microsoft.com/office/drawing/2014/main" id="{233596CF-9840-4C12-B647-55C210E78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7913" y="2487613"/>
            <a:ext cx="0" cy="722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9" name="Line 23">
            <a:extLst>
              <a:ext uri="{FF2B5EF4-FFF2-40B4-BE49-F238E27FC236}">
                <a16:creationId xmlns:a16="http://schemas.microsoft.com/office/drawing/2014/main" id="{B5D46618-594A-437E-B659-7CF2CBCA9D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7913" y="3275013"/>
            <a:ext cx="0" cy="1179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40" name="Line 24">
            <a:extLst>
              <a:ext uri="{FF2B5EF4-FFF2-40B4-BE49-F238E27FC236}">
                <a16:creationId xmlns:a16="http://schemas.microsoft.com/office/drawing/2014/main" id="{D2EE1871-B1CA-4BA7-A519-BC95FB3A83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4468813"/>
            <a:ext cx="635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41" name="Text Box 25">
            <a:extLst>
              <a:ext uri="{FF2B5EF4-FFF2-40B4-BE49-F238E27FC236}">
                <a16:creationId xmlns:a16="http://schemas.microsoft.com/office/drawing/2014/main" id="{EBF8E8B2-3721-47B2-9F04-AC48E49C5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5" y="1344613"/>
            <a:ext cx="16898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Memory 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 Lock Memory(KB)</a:t>
            </a:r>
          </a:p>
        </p:txBody>
      </p:sp>
      <p:sp>
        <p:nvSpPr>
          <p:cNvPr id="905242" name="Text Box 26">
            <a:extLst>
              <a:ext uri="{FF2B5EF4-FFF2-40B4-BE49-F238E27FC236}">
                <a16:creationId xmlns:a16="http://schemas.microsoft.com/office/drawing/2014/main" id="{6A63C23C-5B42-4683-9057-7120F6067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9826" y="1890713"/>
            <a:ext cx="21884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Memory 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Connection Memory(KB)</a:t>
            </a:r>
          </a:p>
        </p:txBody>
      </p:sp>
      <p:sp>
        <p:nvSpPr>
          <p:cNvPr id="905243" name="Text Box 27">
            <a:extLst>
              <a:ext uri="{FF2B5EF4-FFF2-40B4-BE49-F238E27FC236}">
                <a16:creationId xmlns:a16="http://schemas.microsoft.com/office/drawing/2014/main" id="{1AD82615-63C8-40C0-8EDA-4D3C67AEB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9825" y="2551113"/>
            <a:ext cx="28616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Memory 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Granted Workspace Memory(KB)</a:t>
            </a:r>
          </a:p>
        </p:txBody>
      </p:sp>
      <p:sp>
        <p:nvSpPr>
          <p:cNvPr id="905244" name="Text Box 28">
            <a:extLst>
              <a:ext uri="{FF2B5EF4-FFF2-40B4-BE49-F238E27FC236}">
                <a16:creationId xmlns:a16="http://schemas.microsoft.com/office/drawing/2014/main" id="{ECDA4F61-64DA-450D-A714-858FF51B8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939" y="3567113"/>
            <a:ext cx="15856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Buffer 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Datapages ×8KB </a:t>
            </a:r>
          </a:p>
        </p:txBody>
      </p:sp>
      <p:sp>
        <p:nvSpPr>
          <p:cNvPr id="905245" name="Text Box 29">
            <a:extLst>
              <a:ext uri="{FF2B5EF4-FFF2-40B4-BE49-F238E27FC236}">
                <a16:creationId xmlns:a16="http://schemas.microsoft.com/office/drawing/2014/main" id="{CED7819A-DB36-4969-9B4A-0D7C02F1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39" y="4465638"/>
            <a:ext cx="2598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Buffer 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Procedure cache Pages ×8KB </a:t>
            </a:r>
          </a:p>
        </p:txBody>
      </p:sp>
      <p:sp>
        <p:nvSpPr>
          <p:cNvPr id="905246" name="Line 30">
            <a:extLst>
              <a:ext uri="{FF2B5EF4-FFF2-40B4-BE49-F238E27FC236}">
                <a16:creationId xmlns:a16="http://schemas.microsoft.com/office/drawing/2014/main" id="{B556FAF4-29DF-4BFB-A3A5-CF4D2F68CA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30726" y="5524500"/>
            <a:ext cx="3624263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47" name="Line 31">
            <a:extLst>
              <a:ext uri="{FF2B5EF4-FFF2-40B4-BE49-F238E27FC236}">
                <a16:creationId xmlns:a16="http://schemas.microsoft.com/office/drawing/2014/main" id="{DD1052F6-F5D4-4CE6-AF96-49282D5A43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925" y="1304926"/>
            <a:ext cx="0" cy="4189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48" name="Text Box 32">
            <a:extLst>
              <a:ext uri="{FF2B5EF4-FFF2-40B4-BE49-F238E27FC236}">
                <a16:creationId xmlns:a16="http://schemas.microsoft.com/office/drawing/2014/main" id="{88E76F29-A055-4ED7-A9D0-E3AF43C35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0513" y="2081214"/>
            <a:ext cx="126509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Memory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Total Server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Memory (KB) </a:t>
            </a:r>
          </a:p>
        </p:txBody>
      </p:sp>
      <p:sp>
        <p:nvSpPr>
          <p:cNvPr id="905249" name="Line 33">
            <a:extLst>
              <a:ext uri="{FF2B5EF4-FFF2-40B4-BE49-F238E27FC236}">
                <a16:creationId xmlns:a16="http://schemas.microsoft.com/office/drawing/2014/main" id="{A685961D-4D43-4B56-8119-167FC6288A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21788" y="1292226"/>
            <a:ext cx="11112" cy="4875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50" name="Text Box 34">
            <a:extLst>
              <a:ext uri="{FF2B5EF4-FFF2-40B4-BE49-F238E27FC236}">
                <a16:creationId xmlns:a16="http://schemas.microsoft.com/office/drawing/2014/main" id="{467B8808-298D-43DF-A5D2-6CA9CFC7A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9739" y="3402013"/>
            <a:ext cx="12121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Process: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Working Set </a:t>
            </a:r>
          </a:p>
        </p:txBody>
      </p:sp>
    </p:spTree>
  </p:cSld>
  <p:clrMapOvr>
    <a:masterClrMapping/>
  </p:clrMapOvr>
  <p:transition>
    <p:strips dir="r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43" name="Rectangle 3">
            <a:extLst>
              <a:ext uri="{FF2B5EF4-FFF2-40B4-BE49-F238E27FC236}">
                <a16:creationId xmlns:a16="http://schemas.microsoft.com/office/drawing/2014/main" id="{CF845802-46FD-4396-956E-FE8F9975F774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ja-JP" altLang="en-US" sz="2400" u="sng"/>
              <a:t>パフォーマンスチューニング、障害解析に必要なデータベースの統計情報が格納されているテーブル</a:t>
            </a:r>
          </a:p>
        </p:txBody>
      </p:sp>
      <p:sp>
        <p:nvSpPr>
          <p:cNvPr id="906242" name="Rectangle 2">
            <a:extLst>
              <a:ext uri="{FF2B5EF4-FFF2-40B4-BE49-F238E27FC236}">
                <a16:creationId xmlns:a16="http://schemas.microsoft.com/office/drawing/2014/main" id="{AB79B365-E271-4C69-BE56-ED81EFAEBC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panose="020B0600070205080204" pitchFamily="50" charset="-128"/>
              </a:rPr>
              <a:t>Virtual Table</a:t>
            </a:r>
          </a:p>
        </p:txBody>
      </p:sp>
      <p:grpSp>
        <p:nvGrpSpPr>
          <p:cNvPr id="906244" name="Group 4">
            <a:extLst>
              <a:ext uri="{FF2B5EF4-FFF2-40B4-BE49-F238E27FC236}">
                <a16:creationId xmlns:a16="http://schemas.microsoft.com/office/drawing/2014/main" id="{C1BE8DE1-73CF-4896-BE6F-11C468FF4BBD}"/>
              </a:ext>
            </a:extLst>
          </p:cNvPr>
          <p:cNvGrpSpPr>
            <a:grpSpLocks/>
          </p:cNvGrpSpPr>
          <p:nvPr/>
        </p:nvGrpSpPr>
        <p:grpSpPr bwMode="auto">
          <a:xfrm>
            <a:off x="2383631" y="2517555"/>
            <a:ext cx="7486650" cy="4137025"/>
            <a:chOff x="480" y="768"/>
            <a:chExt cx="4848" cy="3408"/>
          </a:xfrm>
        </p:grpSpPr>
        <p:sp>
          <p:nvSpPr>
            <p:cNvPr id="906245" name="Text Box 5">
              <a:extLst>
                <a:ext uri="{FF2B5EF4-FFF2-40B4-BE49-F238E27FC236}">
                  <a16:creationId xmlns:a16="http://schemas.microsoft.com/office/drawing/2014/main" id="{3324AFDF-6F29-41C6-94D9-3346C19C2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872"/>
              <a:ext cx="1536" cy="864"/>
            </a:xfrm>
            <a:prstGeom prst="rect">
              <a:avLst/>
            </a:prstGeom>
            <a:gradFill rotWithShape="1">
              <a:gsLst>
                <a:gs pos="0">
                  <a:srgbClr val="FF99CC">
                    <a:gamma/>
                    <a:shade val="46275"/>
                    <a:invGamma/>
                  </a:srgbClr>
                </a:gs>
                <a:gs pos="50000">
                  <a:srgbClr val="FF99CC">
                    <a:alpha val="75999"/>
                  </a:srgbClr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ja-JP" sz="1600" b="0" u="sng">
                  <a:solidFill>
                    <a:schemeClr val="bg2"/>
                  </a:solidFill>
                  <a:effectLst/>
                  <a:latin typeface="+mn-lt"/>
                </a:rPr>
                <a:t>Monitoring or Diagnostic Application</a:t>
              </a:r>
            </a:p>
          </p:txBody>
        </p:sp>
        <p:grpSp>
          <p:nvGrpSpPr>
            <p:cNvPr id="906246" name="Group 6">
              <a:extLst>
                <a:ext uri="{FF2B5EF4-FFF2-40B4-BE49-F238E27FC236}">
                  <a16:creationId xmlns:a16="http://schemas.microsoft.com/office/drawing/2014/main" id="{A59BB82E-B614-4159-A696-AB702B206F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768"/>
              <a:ext cx="3312" cy="3408"/>
              <a:chOff x="480" y="768"/>
              <a:chExt cx="3312" cy="3408"/>
            </a:xfrm>
          </p:grpSpPr>
          <p:sp>
            <p:nvSpPr>
              <p:cNvPr id="906247" name="Text Box 7">
                <a:extLst>
                  <a:ext uri="{FF2B5EF4-FFF2-40B4-BE49-F238E27FC236}">
                    <a16:creationId xmlns:a16="http://schemas.microsoft.com/office/drawing/2014/main" id="{A302235A-E144-4E18-AE8B-1DC1C7F1E1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768"/>
                <a:ext cx="2784" cy="3408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SQL Server Relational Engine</a:t>
                </a:r>
              </a:p>
            </p:txBody>
          </p:sp>
          <p:sp>
            <p:nvSpPr>
              <p:cNvPr id="906248" name="Text Box 8">
                <a:extLst>
                  <a:ext uri="{FF2B5EF4-FFF2-40B4-BE49-F238E27FC236}">
                    <a16:creationId xmlns:a16="http://schemas.microsoft.com/office/drawing/2014/main" id="{B4E18BBE-8039-4980-88AB-219834C98F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3456"/>
                <a:ext cx="1104" cy="672"/>
              </a:xfrm>
              <a:prstGeom prst="rect">
                <a:avLst/>
              </a:prstGeom>
              <a:gradFill rotWithShape="1">
                <a:gsLst>
                  <a:gs pos="0">
                    <a:srgbClr val="FFCC99">
                      <a:gamma/>
                      <a:shade val="46275"/>
                      <a:invGamma/>
                    </a:srgbClr>
                  </a:gs>
                  <a:gs pos="50000">
                    <a:srgbClr val="FFCC99"/>
                  </a:gs>
                  <a:gs pos="100000">
                    <a:srgbClr val="FFCC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Operational Memory Structures</a:t>
                </a:r>
              </a:p>
            </p:txBody>
          </p:sp>
          <p:sp>
            <p:nvSpPr>
              <p:cNvPr id="906249" name="Text Box 9">
                <a:extLst>
                  <a:ext uri="{FF2B5EF4-FFF2-40B4-BE49-F238E27FC236}">
                    <a16:creationId xmlns:a16="http://schemas.microsoft.com/office/drawing/2014/main" id="{788AC524-54F8-48B9-A300-9BACB80988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" y="3456"/>
                <a:ext cx="1056" cy="672"/>
              </a:xfrm>
              <a:prstGeom prst="rect">
                <a:avLst/>
              </a:prstGeom>
              <a:gradFill rotWithShape="1">
                <a:gsLst>
                  <a:gs pos="0">
                    <a:srgbClr val="FFCC99">
                      <a:gamma/>
                      <a:shade val="46275"/>
                      <a:invGamma/>
                    </a:srgbClr>
                  </a:gs>
                  <a:gs pos="50000">
                    <a:srgbClr val="FFCC99"/>
                  </a:gs>
                  <a:gs pos="100000">
                    <a:srgbClr val="FFCC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Aggregate Statistical Data</a:t>
                </a:r>
              </a:p>
            </p:txBody>
          </p:sp>
          <p:sp>
            <p:nvSpPr>
              <p:cNvPr id="906250" name="AutoShape 10">
                <a:extLst>
                  <a:ext uri="{FF2B5EF4-FFF2-40B4-BE49-F238E27FC236}">
                    <a16:creationId xmlns:a16="http://schemas.microsoft.com/office/drawing/2014/main" id="{07F5AB1F-7CB4-4006-B752-BE17FD726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294"/>
                <a:ext cx="2400" cy="932"/>
              </a:xfrm>
              <a:prstGeom prst="flowChartMagneticDisk">
                <a:avLst/>
              </a:prstGeom>
              <a:gradFill rotWithShape="1">
                <a:gsLst>
                  <a:gs pos="0">
                    <a:srgbClr val="CCFFFF">
                      <a:gamma/>
                      <a:shade val="46275"/>
                      <a:invGamma/>
                    </a:srgbClr>
                  </a:gs>
                  <a:gs pos="50000">
                    <a:srgbClr val="CCFFFF"/>
                  </a:gs>
                  <a:gs pos="100000">
                    <a:srgbClr val="CCFFFF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51" name="Text Box 11">
                <a:extLst>
                  <a:ext uri="{FF2B5EF4-FFF2-40B4-BE49-F238E27FC236}">
                    <a16:creationId xmlns:a16="http://schemas.microsoft.com/office/drawing/2014/main" id="{72EBD5FE-1330-41D4-8765-9D1B6EB0C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0" y="2592"/>
                <a:ext cx="768" cy="624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DMVs</a:t>
                </a:r>
              </a:p>
            </p:txBody>
          </p:sp>
          <p:sp>
            <p:nvSpPr>
              <p:cNvPr id="906252" name="Text Box 12">
                <a:extLst>
                  <a:ext uri="{FF2B5EF4-FFF2-40B4-BE49-F238E27FC236}">
                    <a16:creationId xmlns:a16="http://schemas.microsoft.com/office/drawing/2014/main" id="{C86FFA71-2B8D-4C65-86ED-74C9D17155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2544"/>
                <a:ext cx="1392" cy="6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 dirty="0">
                    <a:solidFill>
                      <a:schemeClr val="bg2"/>
                    </a:solidFill>
                    <a:effectLst/>
                    <a:latin typeface="+mn-lt"/>
                  </a:rPr>
                  <a:t>Resource DB </a:t>
                </a:r>
                <a:br>
                  <a:rPr lang="en-US" altLang="ja-JP" sz="1600" b="0" u="sng" dirty="0">
                    <a:solidFill>
                      <a:schemeClr val="bg2"/>
                    </a:solidFill>
                    <a:effectLst/>
                    <a:latin typeface="+mn-lt"/>
                  </a:rPr>
                </a:br>
                <a:r>
                  <a:rPr lang="en-US" altLang="ja-JP" sz="1600" b="0" u="sng" dirty="0">
                    <a:solidFill>
                      <a:schemeClr val="bg2"/>
                    </a:solidFill>
                    <a:effectLst/>
                    <a:latin typeface="+mn-lt"/>
                  </a:rPr>
                  <a:t>(visible as “sys” schema)</a:t>
                </a:r>
              </a:p>
            </p:txBody>
          </p:sp>
          <p:sp>
            <p:nvSpPr>
              <p:cNvPr id="906253" name="Line 13">
                <a:extLst>
                  <a:ext uri="{FF2B5EF4-FFF2-40B4-BE49-F238E27FC236}">
                    <a16:creationId xmlns:a16="http://schemas.microsoft.com/office/drawing/2014/main" id="{B27D1111-410C-4BED-951E-9A4F0700EF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2" y="3120"/>
                <a:ext cx="120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54" name="Line 14">
                <a:extLst>
                  <a:ext uri="{FF2B5EF4-FFF2-40B4-BE49-F238E27FC236}">
                    <a16:creationId xmlns:a16="http://schemas.microsoft.com/office/drawing/2014/main" id="{6D8B16D6-3339-4DFF-9E36-5248DB5EC5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3120"/>
                <a:ext cx="4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55" name="AutoShape 15">
                <a:extLst>
                  <a:ext uri="{FF2B5EF4-FFF2-40B4-BE49-F238E27FC236}">
                    <a16:creationId xmlns:a16="http://schemas.microsoft.com/office/drawing/2014/main" id="{97BDCA24-A85F-4857-B16D-2B3E61B6D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190"/>
                <a:ext cx="2400" cy="932"/>
              </a:xfrm>
              <a:prstGeom prst="flowChartMagneticDisk">
                <a:avLst/>
              </a:prstGeom>
              <a:gradFill rotWithShape="1">
                <a:gsLst>
                  <a:gs pos="0">
                    <a:srgbClr val="CCFFCC">
                      <a:gamma/>
                      <a:shade val="46275"/>
                      <a:invGamma/>
                    </a:srgbClr>
                  </a:gs>
                  <a:gs pos="50000">
                    <a:srgbClr val="CCFFCC"/>
                  </a:gs>
                  <a:gs pos="100000">
                    <a:srgbClr val="CCFFCC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56" name="Text Box 16">
                <a:extLst>
                  <a:ext uri="{FF2B5EF4-FFF2-40B4-BE49-F238E27FC236}">
                    <a16:creationId xmlns:a16="http://schemas.microsoft.com/office/drawing/2014/main" id="{4834DA20-F05C-4C72-8061-244CA7CFC9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" y="1536"/>
                <a:ext cx="1152" cy="432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SPs, Views, Tables, etc.</a:t>
                </a:r>
              </a:p>
            </p:txBody>
          </p:sp>
          <p:sp>
            <p:nvSpPr>
              <p:cNvPr id="906257" name="Text Box 17">
                <a:extLst>
                  <a:ext uri="{FF2B5EF4-FFF2-40B4-BE49-F238E27FC236}">
                    <a16:creationId xmlns:a16="http://schemas.microsoft.com/office/drawing/2014/main" id="{23FD2836-C817-4C3F-A08E-7ABBF09487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1536"/>
                <a:ext cx="1248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User DB</a:t>
                </a:r>
              </a:p>
            </p:txBody>
          </p:sp>
          <p:sp>
            <p:nvSpPr>
              <p:cNvPr id="906258" name="Line 18">
                <a:extLst>
                  <a:ext uri="{FF2B5EF4-FFF2-40B4-BE49-F238E27FC236}">
                    <a16:creationId xmlns:a16="http://schemas.microsoft.com/office/drawing/2014/main" id="{44B58158-D2BC-4AB6-9591-BD61E0D625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6" y="1968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lg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59" name="Line 19">
                <a:extLst>
                  <a:ext uri="{FF2B5EF4-FFF2-40B4-BE49-F238E27FC236}">
                    <a16:creationId xmlns:a16="http://schemas.microsoft.com/office/drawing/2014/main" id="{5FA109FE-21B9-4350-9310-0AD34B1B6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" y="230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lg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60" name="Line 20">
                <a:extLst>
                  <a:ext uri="{FF2B5EF4-FFF2-40B4-BE49-F238E27FC236}">
                    <a16:creationId xmlns:a16="http://schemas.microsoft.com/office/drawing/2014/main" id="{C324819D-B745-4592-B28F-CC80B9C8A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1728"/>
                <a:ext cx="100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lg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</p:grpSp>
      </p:grpSp>
    </p:spTree>
  </p:cSld>
  <p:clrMapOvr>
    <a:masterClrMapping/>
  </p:clrMapOvr>
  <p:transition>
    <p:strips dir="r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8" name="Rectangle 4">
            <a:extLst>
              <a:ext uri="{FF2B5EF4-FFF2-40B4-BE49-F238E27FC236}">
                <a16:creationId xmlns:a16="http://schemas.microsoft.com/office/drawing/2014/main" id="{D172A00B-456D-4D76-B2D8-FE4B948842CC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>
          <a:noFill/>
          <a:ln/>
        </p:spPr>
        <p:txBody>
          <a:bodyPr/>
          <a:lstStyle/>
          <a:p>
            <a:r>
              <a:rPr lang="en-US" altLang="ja-JP">
                <a:ea typeface="ＭＳ Ｐゴシック" panose="020B0600070205080204" pitchFamily="50" charset="-128"/>
              </a:rPr>
              <a:t>SQL Server</a:t>
            </a:r>
            <a:r>
              <a:rPr lang="ja-JP" altLang="en-US">
                <a:ea typeface="ＭＳ Ｐゴシック" panose="020B0600070205080204" pitchFamily="50" charset="-128"/>
              </a:rPr>
              <a:t>使用メモリの内訳 </a:t>
            </a:r>
            <a:r>
              <a:rPr lang="en-US" altLang="ja-JP">
                <a:ea typeface="ＭＳ Ｐゴシック" panose="020B0600070205080204" pitchFamily="50" charset="-128"/>
              </a:rPr>
              <a:t>(</a:t>
            </a:r>
            <a:r>
              <a:rPr lang="ja-JP" altLang="en-US">
                <a:ea typeface="ＭＳ Ｐゴシック" panose="020B0600070205080204" pitchFamily="50" charset="-128"/>
              </a:rPr>
              <a:t>上位</a:t>
            </a:r>
            <a:r>
              <a:rPr lang="en-US" altLang="ja-JP">
                <a:ea typeface="ＭＳ Ｐゴシック" panose="020B0600070205080204" pitchFamily="50" charset="-128"/>
              </a:rPr>
              <a:t>TOP10)</a:t>
            </a:r>
          </a:p>
        </p:txBody>
      </p:sp>
      <p:sp>
        <p:nvSpPr>
          <p:cNvPr id="907266" name="Rectangle 2">
            <a:extLst>
              <a:ext uri="{FF2B5EF4-FFF2-40B4-BE49-F238E27FC236}">
                <a16:creationId xmlns:a16="http://schemas.microsoft.com/office/drawing/2014/main" id="{DA66C124-2EDA-45FB-BE38-0A4601C4E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例</a:t>
            </a:r>
            <a:r>
              <a:rPr lang="en-US" altLang="ja-JP">
                <a:ea typeface="ＭＳ Ｐゴシック" panose="020B0600070205080204" pitchFamily="50" charset="-128"/>
              </a:rPr>
              <a:t>) dm_os_memory_clerks</a:t>
            </a:r>
          </a:p>
        </p:txBody>
      </p:sp>
      <p:pic>
        <p:nvPicPr>
          <p:cNvPr id="907267" name="Picture 3">
            <a:extLst>
              <a:ext uri="{FF2B5EF4-FFF2-40B4-BE49-F238E27FC236}">
                <a16:creationId xmlns:a16="http://schemas.microsoft.com/office/drawing/2014/main" id="{37821CEA-8038-4DB1-B477-82604C0D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84" y="2208022"/>
            <a:ext cx="8382000" cy="40830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354C6C5-A44D-4721-BC2C-61FFF668FDD1}"/>
              </a:ext>
            </a:extLst>
          </p:cNvPr>
          <p:cNvSpPr/>
          <p:nvPr/>
        </p:nvSpPr>
        <p:spPr bwMode="auto">
          <a:xfrm>
            <a:off x="4582066" y="1635532"/>
            <a:ext cx="7154664" cy="47456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n-ea"/>
                <a:cs typeface="Segoe UI" pitchFamily="34" charset="0"/>
              </a:rPr>
              <a:t>NoSQL</a:t>
            </a:r>
            <a:endParaRPr kumimoji="1" lang="ja-JP" altLang="en-US" sz="24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9A87C92-4044-4310-AF8D-913A9E04CD13}"/>
              </a:ext>
            </a:extLst>
          </p:cNvPr>
          <p:cNvSpPr/>
          <p:nvPr/>
        </p:nvSpPr>
        <p:spPr bwMode="auto">
          <a:xfrm>
            <a:off x="225706" y="1637818"/>
            <a:ext cx="4215352" cy="47456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n-ea"/>
                <a:cs typeface="Segoe UI" pitchFamily="34" charset="0"/>
              </a:rPr>
              <a:t>SQL</a:t>
            </a:r>
            <a:endParaRPr kumimoji="1" lang="ja-JP" altLang="en-US" sz="24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572949F-328F-4051-A5AF-2D634CE26042}"/>
              </a:ext>
            </a:extLst>
          </p:cNvPr>
          <p:cNvSpPr/>
          <p:nvPr/>
        </p:nvSpPr>
        <p:spPr bwMode="auto">
          <a:xfrm>
            <a:off x="366713" y="2391131"/>
            <a:ext cx="3936638" cy="1514261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9A667F-4FD4-41AB-A669-21B5C8CBBC3C}"/>
              </a:ext>
            </a:extLst>
          </p:cNvPr>
          <p:cNvSpPr txBox="1"/>
          <p:nvPr/>
        </p:nvSpPr>
        <p:spPr>
          <a:xfrm>
            <a:off x="3164711" y="56276"/>
            <a:ext cx="5862578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8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SQL</a:t>
            </a:r>
            <a:endParaRPr kumimoji="1" lang="ja-JP" altLang="en-US" sz="88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  <p:pic>
        <p:nvPicPr>
          <p:cNvPr id="6" name="Graphic 61">
            <a:extLst>
              <a:ext uri="{FF2B5EF4-FFF2-40B4-BE49-F238E27FC236}">
                <a16:creationId xmlns:a16="http://schemas.microsoft.com/office/drawing/2014/main" id="{E41CBDDB-4DAD-4651-9E5B-FB899E3C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54" y="2678658"/>
            <a:ext cx="939208" cy="939206"/>
          </a:xfrm>
          <a:prstGeom prst="rect">
            <a:avLst/>
          </a:prstGeom>
        </p:spPr>
      </p:pic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406F3F9F-17EA-41DB-99EE-D9A901FE2E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356" y="2852782"/>
            <a:ext cx="936195" cy="6255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3FDF6B-9D6B-4CD3-A79A-45024EBACB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685" y="2801821"/>
            <a:ext cx="2193246" cy="675519"/>
          </a:xfrm>
          <a:prstGeom prst="rect">
            <a:avLst/>
          </a:prstGeom>
        </p:spPr>
      </p:pic>
      <p:pic>
        <p:nvPicPr>
          <p:cNvPr id="9" name="Graphic 59">
            <a:extLst>
              <a:ext uri="{FF2B5EF4-FFF2-40B4-BE49-F238E27FC236}">
                <a16:creationId xmlns:a16="http://schemas.microsoft.com/office/drawing/2014/main" id="{C01B0110-5EF1-498A-9A06-438692240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8411" y="2755556"/>
            <a:ext cx="768050" cy="768048"/>
          </a:xfrm>
          <a:prstGeom prst="rect">
            <a:avLst/>
          </a:prstGeom>
        </p:spPr>
      </p:pic>
      <p:pic>
        <p:nvPicPr>
          <p:cNvPr id="10" name="Graphic 60">
            <a:extLst>
              <a:ext uri="{FF2B5EF4-FFF2-40B4-BE49-F238E27FC236}">
                <a16:creationId xmlns:a16="http://schemas.microsoft.com/office/drawing/2014/main" id="{539E2A84-24C7-4AC9-81B6-037F58E46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5546" y="2719405"/>
            <a:ext cx="857714" cy="857712"/>
          </a:xfrm>
          <a:prstGeom prst="rect">
            <a:avLst/>
          </a:prstGeom>
        </p:spPr>
      </p:pic>
      <p:pic>
        <p:nvPicPr>
          <p:cNvPr id="11" name="Picture 63">
            <a:extLst>
              <a:ext uri="{FF2B5EF4-FFF2-40B4-BE49-F238E27FC236}">
                <a16:creationId xmlns:a16="http://schemas.microsoft.com/office/drawing/2014/main" id="{3C76D539-20D3-46B2-8E37-61EA17F9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3764" y="2738133"/>
            <a:ext cx="828280" cy="820256"/>
          </a:xfrm>
          <a:prstGeom prst="ellipse">
            <a:avLst/>
          </a:prstGeom>
        </p:spPr>
      </p:pic>
      <p:pic>
        <p:nvPicPr>
          <p:cNvPr id="12" name="Picture 25">
            <a:extLst>
              <a:ext uri="{FF2B5EF4-FFF2-40B4-BE49-F238E27FC236}">
                <a16:creationId xmlns:a16="http://schemas.microsoft.com/office/drawing/2014/main" id="{8D952FDE-0889-4CEE-9CE2-D5FCA5484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6761" y="2686361"/>
            <a:ext cx="814248" cy="9238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28C4EC4-D0B0-486A-B276-A0ED4B8C00F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999" y="2941187"/>
            <a:ext cx="1613204" cy="39876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1F47291-8924-4FCB-AFC8-138A4FDD84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84" y="5235223"/>
            <a:ext cx="1299441" cy="65934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681A440-F556-4CB9-8512-8C0093C0826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17" y="5402095"/>
            <a:ext cx="1867642" cy="441697"/>
          </a:xfrm>
          <a:prstGeom prst="rect">
            <a:avLst/>
          </a:prstGeom>
        </p:spPr>
      </p:pic>
      <p:pic>
        <p:nvPicPr>
          <p:cNvPr id="18" name="図 17" descr="Insights で 随時処理を担当する Stream Analytics">
            <a:extLst>
              <a:ext uri="{FF2B5EF4-FFF2-40B4-BE49-F238E27FC236}">
                <a16:creationId xmlns:a16="http://schemas.microsoft.com/office/drawing/2014/main" id="{B585814A-3979-4E0E-A07B-24368D1D05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920" y="5018383"/>
            <a:ext cx="902095" cy="902095"/>
          </a:xfrm>
          <a:prstGeom prst="rect">
            <a:avLst/>
          </a:prstGeom>
        </p:spPr>
      </p:pic>
      <p:pic>
        <p:nvPicPr>
          <p:cNvPr id="19" name="図 1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C8FF11C-7DE7-4522-B72B-89A4962902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59" y="4974779"/>
            <a:ext cx="902095" cy="982027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ECAB778-E410-4AFB-B614-8169BA7D7CD9}"/>
              </a:ext>
            </a:extLst>
          </p:cNvPr>
          <p:cNvSpPr/>
          <p:nvPr/>
        </p:nvSpPr>
        <p:spPr bwMode="auto">
          <a:xfrm>
            <a:off x="1487669" y="2240176"/>
            <a:ext cx="1694726" cy="306730"/>
          </a:xfrm>
          <a:prstGeom prst="rect">
            <a:avLst/>
          </a:prstGeom>
          <a:solidFill>
            <a:srgbClr val="E7EBEC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solidFill>
                  <a:srgbClr val="000000"/>
                </a:solidFill>
                <a:effectLst/>
                <a:latin typeface="+mn-ea"/>
                <a:cs typeface="Segoe UI" pitchFamily="34" charset="0"/>
              </a:rPr>
              <a:t>RDBMS</a:t>
            </a:r>
            <a:endParaRPr kumimoji="1" lang="ja-JP" altLang="en-US" sz="2400" b="0" dirty="0">
              <a:solidFill>
                <a:srgbClr val="000000"/>
              </a:soli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310B5FE-CBBF-43B8-ADDE-A0073D0398BB}"/>
              </a:ext>
            </a:extLst>
          </p:cNvPr>
          <p:cNvSpPr/>
          <p:nvPr/>
        </p:nvSpPr>
        <p:spPr bwMode="auto">
          <a:xfrm>
            <a:off x="4674005" y="2383441"/>
            <a:ext cx="3164591" cy="1514261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9038EF4-81CE-4F59-85D8-FA34F909E133}"/>
              </a:ext>
            </a:extLst>
          </p:cNvPr>
          <p:cNvSpPr/>
          <p:nvPr/>
        </p:nvSpPr>
        <p:spPr bwMode="auto">
          <a:xfrm>
            <a:off x="5237698" y="2232486"/>
            <a:ext cx="2037204" cy="306730"/>
          </a:xfrm>
          <a:prstGeom prst="rect">
            <a:avLst/>
          </a:prstGeom>
          <a:solidFill>
            <a:srgbClr val="E7EBEC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solidFill>
                  <a:srgbClr val="000000"/>
                </a:solidFill>
                <a:effectLst/>
                <a:latin typeface="+mn-ea"/>
                <a:cs typeface="Segoe UI" pitchFamily="34" charset="0"/>
              </a:rPr>
              <a:t>Key-Value</a:t>
            </a:r>
            <a:endParaRPr kumimoji="1" lang="ja-JP" altLang="en-US" sz="2400" b="0" dirty="0">
              <a:solidFill>
                <a:srgbClr val="000000"/>
              </a:soli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D5F31E8-0E22-43B3-9C16-386B05F93CC9}"/>
              </a:ext>
            </a:extLst>
          </p:cNvPr>
          <p:cNvSpPr/>
          <p:nvPr/>
        </p:nvSpPr>
        <p:spPr bwMode="auto">
          <a:xfrm>
            <a:off x="8038424" y="2382450"/>
            <a:ext cx="3584956" cy="1514261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917454B-2179-4F2C-B302-B2BC3E6459D3}"/>
              </a:ext>
            </a:extLst>
          </p:cNvPr>
          <p:cNvSpPr/>
          <p:nvPr/>
        </p:nvSpPr>
        <p:spPr bwMode="auto">
          <a:xfrm>
            <a:off x="8812300" y="2231495"/>
            <a:ext cx="2037204" cy="306730"/>
          </a:xfrm>
          <a:prstGeom prst="rect">
            <a:avLst/>
          </a:prstGeom>
          <a:solidFill>
            <a:srgbClr val="E7EBEC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solidFill>
                  <a:srgbClr val="000000"/>
                </a:solidFill>
                <a:effectLst/>
                <a:latin typeface="+mn-ea"/>
                <a:cs typeface="Segoe UI" pitchFamily="34" charset="0"/>
              </a:rPr>
              <a:t>Document</a:t>
            </a:r>
            <a:endParaRPr kumimoji="1" lang="ja-JP" altLang="en-US" sz="2400" b="0" dirty="0">
              <a:solidFill>
                <a:srgbClr val="000000"/>
              </a:soli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5C41B99-5310-41AB-AB2A-E40378B251DA}"/>
              </a:ext>
            </a:extLst>
          </p:cNvPr>
          <p:cNvSpPr/>
          <p:nvPr/>
        </p:nvSpPr>
        <p:spPr bwMode="auto">
          <a:xfrm>
            <a:off x="4674005" y="4489303"/>
            <a:ext cx="4290587" cy="1597991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365DEA-1654-48E5-AB19-6A1AA5B6FAB4}"/>
              </a:ext>
            </a:extLst>
          </p:cNvPr>
          <p:cNvSpPr/>
          <p:nvPr/>
        </p:nvSpPr>
        <p:spPr bwMode="auto">
          <a:xfrm>
            <a:off x="5800696" y="4338348"/>
            <a:ext cx="2037204" cy="306730"/>
          </a:xfrm>
          <a:prstGeom prst="rect">
            <a:avLst/>
          </a:prstGeom>
          <a:solidFill>
            <a:srgbClr val="E7EBEC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solidFill>
                  <a:srgbClr val="000000"/>
                </a:solidFill>
                <a:effectLst/>
                <a:latin typeface="+mn-ea"/>
                <a:cs typeface="Segoe UI" pitchFamily="34" charset="0"/>
              </a:rPr>
              <a:t>Hadoop</a:t>
            </a:r>
            <a:endParaRPr kumimoji="1" lang="ja-JP" altLang="en-US" sz="2400" b="0" dirty="0">
              <a:solidFill>
                <a:srgbClr val="000000"/>
              </a:soli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0523D42-300A-4EE0-BBDF-84B3F22DB81D}"/>
              </a:ext>
            </a:extLst>
          </p:cNvPr>
          <p:cNvSpPr/>
          <p:nvPr/>
        </p:nvSpPr>
        <p:spPr bwMode="auto">
          <a:xfrm>
            <a:off x="9189155" y="4489303"/>
            <a:ext cx="2434225" cy="1597991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5EDBD9C-7A43-4D31-B1A8-72C624BF1C4E}"/>
              </a:ext>
            </a:extLst>
          </p:cNvPr>
          <p:cNvSpPr/>
          <p:nvPr/>
        </p:nvSpPr>
        <p:spPr bwMode="auto">
          <a:xfrm>
            <a:off x="9651729" y="4347971"/>
            <a:ext cx="1509077" cy="306730"/>
          </a:xfrm>
          <a:prstGeom prst="rect">
            <a:avLst/>
          </a:prstGeom>
          <a:solidFill>
            <a:srgbClr val="E7EBEC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solidFill>
                  <a:srgbClr val="000000"/>
                </a:solidFill>
                <a:effectLst/>
                <a:latin typeface="+mn-ea"/>
                <a:cs typeface="Segoe UI" pitchFamily="34" charset="0"/>
              </a:rPr>
              <a:t>Stream</a:t>
            </a:r>
            <a:endParaRPr kumimoji="1" lang="ja-JP" altLang="en-US" sz="2400" b="0" dirty="0">
              <a:solidFill>
                <a:srgbClr val="000000"/>
              </a:solidFill>
              <a:effectLst/>
              <a:latin typeface="+mn-ea"/>
              <a:cs typeface="Segoe UI" pitchFamily="34" charset="0"/>
            </a:endParaRPr>
          </a:p>
        </p:txBody>
      </p:sp>
      <p:pic>
        <p:nvPicPr>
          <p:cNvPr id="31" name="図 3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CB8F0E69-50F7-48E3-94F0-F0DAF5F08A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86" y="4779640"/>
            <a:ext cx="421059" cy="378953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770F63F-B4FE-495C-AE6D-63AABAEB73DD}"/>
              </a:ext>
            </a:extLst>
          </p:cNvPr>
          <p:cNvSpPr txBox="1"/>
          <p:nvPr/>
        </p:nvSpPr>
        <p:spPr>
          <a:xfrm>
            <a:off x="10402556" y="4580534"/>
            <a:ext cx="1028883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KSQL</a:t>
            </a:r>
            <a:endParaRPr kumimoji="1" lang="ja-JP" altLang="en-US" sz="18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184BAEE-1507-4BB2-8C99-8E88558887FF}"/>
              </a:ext>
            </a:extLst>
          </p:cNvPr>
          <p:cNvSpPr txBox="1"/>
          <p:nvPr/>
        </p:nvSpPr>
        <p:spPr>
          <a:xfrm>
            <a:off x="4783650" y="2436109"/>
            <a:ext cx="14396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CQL</a:t>
            </a:r>
            <a:endParaRPr kumimoji="1" lang="ja-JP" altLang="en-US" sz="18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1E45982-8546-4732-A75D-5B83889BF180}"/>
              </a:ext>
            </a:extLst>
          </p:cNvPr>
          <p:cNvSpPr txBox="1"/>
          <p:nvPr/>
        </p:nvSpPr>
        <p:spPr>
          <a:xfrm>
            <a:off x="6851102" y="4690458"/>
            <a:ext cx="203720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Spark SQL</a:t>
            </a:r>
            <a:endParaRPr kumimoji="1" lang="ja-JP" altLang="en-US" sz="18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  <p:pic>
        <p:nvPicPr>
          <p:cNvPr id="36" name="図 35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CD3A231C-4D1B-4642-8291-9C9A1C1DD8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52" y="2558518"/>
            <a:ext cx="421059" cy="37895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2FCD4EB-B3AC-41ED-9B71-96EF83B302ED}"/>
              </a:ext>
            </a:extLst>
          </p:cNvPr>
          <p:cNvSpPr txBox="1"/>
          <p:nvPr/>
        </p:nvSpPr>
        <p:spPr>
          <a:xfrm>
            <a:off x="6475857" y="2504380"/>
            <a:ext cx="14396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171424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  <p:bldP spid="33" grpId="0"/>
      <p:bldP spid="34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7EFA-9C9B-4596-8CDC-807B75AE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例 </a:t>
            </a:r>
            <a:r>
              <a:rPr lang="en-IE" dirty="0"/>
              <a:t>Student Database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9D5864-5C93-4C3C-A208-008AD4161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513469"/>
              </p:ext>
            </p:extLst>
          </p:nvPr>
        </p:nvGraphicFramePr>
        <p:xfrm>
          <a:off x="250135" y="1376272"/>
          <a:ext cx="11553360" cy="4386915"/>
        </p:xfrm>
        <a:graphic>
          <a:graphicData uri="http://schemas.openxmlformats.org/drawingml/2006/table">
            <a:tbl>
              <a:tblPr firstRow="1">
                <a:tableStyleId>{35758FB7-9AC5-4552-8A53-C91805E547FA}</a:tableStyleId>
              </a:tblPr>
              <a:tblGrid>
                <a:gridCol w="851184">
                  <a:extLst>
                    <a:ext uri="{9D8B030D-6E8A-4147-A177-3AD203B41FA5}">
                      <a16:colId xmlns:a16="http://schemas.microsoft.com/office/drawing/2014/main" val="628792028"/>
                    </a:ext>
                  </a:extLst>
                </a:gridCol>
                <a:gridCol w="1401950">
                  <a:extLst>
                    <a:ext uri="{9D8B030D-6E8A-4147-A177-3AD203B41FA5}">
                      <a16:colId xmlns:a16="http://schemas.microsoft.com/office/drawing/2014/main" val="3637176552"/>
                    </a:ext>
                  </a:extLst>
                </a:gridCol>
                <a:gridCol w="934633">
                  <a:extLst>
                    <a:ext uri="{9D8B030D-6E8A-4147-A177-3AD203B41FA5}">
                      <a16:colId xmlns:a16="http://schemas.microsoft.com/office/drawing/2014/main" val="2639504908"/>
                    </a:ext>
                  </a:extLst>
                </a:gridCol>
                <a:gridCol w="1941259">
                  <a:extLst>
                    <a:ext uri="{9D8B030D-6E8A-4147-A177-3AD203B41FA5}">
                      <a16:colId xmlns:a16="http://schemas.microsoft.com/office/drawing/2014/main" val="3343919567"/>
                    </a:ext>
                  </a:extLst>
                </a:gridCol>
                <a:gridCol w="892060">
                  <a:extLst>
                    <a:ext uri="{9D8B030D-6E8A-4147-A177-3AD203B41FA5}">
                      <a16:colId xmlns:a16="http://schemas.microsoft.com/office/drawing/2014/main" val="3076343468"/>
                    </a:ext>
                  </a:extLst>
                </a:gridCol>
                <a:gridCol w="787112">
                  <a:extLst>
                    <a:ext uri="{9D8B030D-6E8A-4147-A177-3AD203B41FA5}">
                      <a16:colId xmlns:a16="http://schemas.microsoft.com/office/drawing/2014/main" val="2922017023"/>
                    </a:ext>
                  </a:extLst>
                </a:gridCol>
                <a:gridCol w="1326846">
                  <a:extLst>
                    <a:ext uri="{9D8B030D-6E8A-4147-A177-3AD203B41FA5}">
                      <a16:colId xmlns:a16="http://schemas.microsoft.com/office/drawing/2014/main" val="646604153"/>
                    </a:ext>
                  </a:extLst>
                </a:gridCol>
                <a:gridCol w="1124446">
                  <a:extLst>
                    <a:ext uri="{9D8B030D-6E8A-4147-A177-3AD203B41FA5}">
                      <a16:colId xmlns:a16="http://schemas.microsoft.com/office/drawing/2014/main" val="3545856654"/>
                    </a:ext>
                  </a:extLst>
                </a:gridCol>
                <a:gridCol w="1116950">
                  <a:extLst>
                    <a:ext uri="{9D8B030D-6E8A-4147-A177-3AD203B41FA5}">
                      <a16:colId xmlns:a16="http://schemas.microsoft.com/office/drawing/2014/main" val="2395145445"/>
                    </a:ext>
                  </a:extLst>
                </a:gridCol>
                <a:gridCol w="1176920">
                  <a:extLst>
                    <a:ext uri="{9D8B030D-6E8A-4147-A177-3AD203B41FA5}">
                      <a16:colId xmlns:a16="http://schemas.microsoft.com/office/drawing/2014/main" val="343086875"/>
                    </a:ext>
                  </a:extLst>
                </a:gridCol>
              </a:tblGrid>
              <a:tr h="487435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Student ID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School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Name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Address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Division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Courses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Professor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Date of Birth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Mobile Number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Email </a:t>
                      </a:r>
                      <a:r>
                        <a:rPr lang="en-IE" sz="1400" u="none" strike="noStrike" dirty="0" err="1">
                          <a:effectLst/>
                        </a:rPr>
                        <a:t>Adress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650520479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1234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Liverpool University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 dirty="0">
                          <a:effectLst/>
                        </a:rPr>
                        <a:t>123, Lime Street, Liverpool, UK</a:t>
                      </a:r>
                      <a:endParaRPr lang="nl-NL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English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Rick Harper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26/06/1994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+440123456789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jlennon@beatles.co.uk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24617404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1234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Liverpool University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John Lennon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 dirty="0">
                          <a:effectLst/>
                        </a:rPr>
                        <a:t>123, Lime Street, Liverpool, UK</a:t>
                      </a:r>
                      <a:endParaRPr lang="nl-NL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Physics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Glen McGrath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076776020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Liverpool University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John Lennon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 dirty="0">
                          <a:effectLst/>
                        </a:rPr>
                        <a:t>123, Lime Street, Liverpool, UK</a:t>
                      </a:r>
                      <a:endParaRPr lang="nl-NL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Chemistry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Alistair Cook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86416040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Liverpool University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>
                          <a:effectLst/>
                        </a:rPr>
                        <a:t>123, Lime Street, Liverpool, UK</a:t>
                      </a:r>
                      <a:endParaRPr lang="nl-NL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Biology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Shane Warne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55810325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Liverpool University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>
                          <a:effectLst/>
                        </a:rPr>
                        <a:t>123, Lime Street, Liverpool, UK</a:t>
                      </a:r>
                      <a:endParaRPr lang="nl-NL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Maths 101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Jamie Carragher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340951387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Liverpool University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>
                          <a:effectLst/>
                        </a:rPr>
                        <a:t>123, Lime Street, Liverpool, UK</a:t>
                      </a:r>
                      <a:endParaRPr lang="nl-NL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2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Arts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Jamie Carragher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34653864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Liverpool University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>
                          <a:effectLst/>
                        </a:rPr>
                        <a:t>123, Lime Street, Liverpool, UK</a:t>
                      </a:r>
                      <a:endParaRPr lang="nl-NL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2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Maths 102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Steven Gerrard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267187470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Liverpool University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>
                          <a:effectLst/>
                        </a:rPr>
                        <a:t>123, Lime Street, Liverpool, UK</a:t>
                      </a:r>
                      <a:endParaRPr lang="nl-NL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2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Sports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Paul Scholes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6180700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B4A762-0A7B-4636-947B-DD69357786F5}"/>
              </a:ext>
            </a:extLst>
          </p:cNvPr>
          <p:cNvSpPr txBox="1"/>
          <p:nvPr/>
        </p:nvSpPr>
        <p:spPr>
          <a:xfrm>
            <a:off x="515938" y="5865235"/>
            <a:ext cx="1077299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831" indent="-342831" defTabSz="228554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E" sz="200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“Contact” </a:t>
            </a:r>
            <a:r>
              <a:rPr lang="ja-JP" altLang="en-US" sz="200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の情報</a:t>
            </a:r>
            <a:endParaRPr lang="en-IE" sz="2000" b="0" dirty="0">
              <a:solidFill>
                <a:schemeClr val="accent1"/>
              </a:solidFill>
              <a:effectLst/>
              <a:latin typeface="+mn-lt"/>
              <a:cs typeface="AvenirNext LT Pro Regular"/>
            </a:endParaRPr>
          </a:p>
          <a:p>
            <a:pPr marL="342831" indent="-342831" defTabSz="228554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E" sz="200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“Professor“ </a:t>
            </a:r>
            <a:r>
              <a:rPr lang="ja-JP" altLang="en-US" sz="200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の情報</a:t>
            </a:r>
            <a:endParaRPr lang="en-IE" sz="2000" b="0" dirty="0">
              <a:solidFill>
                <a:schemeClr val="accent1"/>
              </a:solidFill>
              <a:effectLst/>
              <a:latin typeface="+mn-lt"/>
              <a:cs typeface="AvenirNext LT Pro Regular"/>
            </a:endParaRP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2148F82E-72EB-42D0-BA47-0C72ECE12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41" y="340515"/>
            <a:ext cx="733150" cy="802619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16FA06D3-EB03-4F31-B9C3-0206B8DCF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663" y="315657"/>
            <a:ext cx="802560" cy="80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1326A6-9058-487A-BFC9-27B81EBE4E0F}"/>
              </a:ext>
            </a:extLst>
          </p:cNvPr>
          <p:cNvSpPr txBox="1"/>
          <p:nvPr/>
        </p:nvSpPr>
        <p:spPr>
          <a:xfrm>
            <a:off x="1190291" y="574673"/>
            <a:ext cx="216057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228554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IE" sz="225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Spreadsheets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BDDE0-DC16-44A0-95C7-77656EC19AEA}"/>
              </a:ext>
            </a:extLst>
          </p:cNvPr>
          <p:cNvSpPr txBox="1"/>
          <p:nvPr/>
        </p:nvSpPr>
        <p:spPr>
          <a:xfrm>
            <a:off x="10238223" y="578456"/>
            <a:ext cx="16428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228554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IE" sz="180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651846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DF31-11CB-4C73-B0C5-2EFE1AAD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Student Database: </a:t>
            </a:r>
            <a:r>
              <a:rPr lang="ja-JP" altLang="en-US" dirty="0"/>
              <a:t>概念モデル </a:t>
            </a:r>
            <a:endParaRPr lang="en-I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DEF3C-B963-4EF8-96B9-0EC9D31FD5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70194" y="3147944"/>
            <a:ext cx="2541391" cy="1224207"/>
          </a:xfrm>
          <a:prstGeom prst="rect">
            <a:avLst/>
          </a:prstGeom>
          <a:solidFill>
            <a:srgbClr val="0072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Student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A3BC7-20B2-4C8A-A064-193C98F6C9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3449" y="1413651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Student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1B6BE-7415-4E1F-B358-05AA6F5FDEA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83449" y="3147944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Universities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C4A5D-C0E8-4A58-9CBB-1BDFDB452F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83449" y="5130177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Contact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BCAC8-0FE2-4E86-A2C2-7987F9352E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256939" y="1413651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Courses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12EE6-3EBE-487E-A6C7-6D35B02C5ED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256939" y="3045467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Professors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99B79-D81B-4DC0-BC76-E98FD35C7A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256939" y="5130177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Professor</a:t>
            </a:r>
          </a:p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Details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ECD7-5FB1-406E-A8BB-F984DD6B8F2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527635" y="2637858"/>
            <a:ext cx="0" cy="407609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3568EA-3806-4CB9-8A79-C11ED927B9C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197704" y="2025755"/>
            <a:ext cx="1059236" cy="1122190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D40817-EC72-4FBE-A15E-AE3BA4498827}"/>
              </a:ext>
            </a:extLst>
          </p:cNvPr>
          <p:cNvCxnSpPr>
            <a:cxnSpLocks/>
          </p:cNvCxnSpPr>
          <p:nvPr/>
        </p:nvCxnSpPr>
        <p:spPr>
          <a:xfrm flipH="1" flipV="1">
            <a:off x="3624841" y="2177489"/>
            <a:ext cx="1031472" cy="970455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6A193D-42EF-4A24-951B-4E0637607196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3624840" y="3760047"/>
            <a:ext cx="1045354" cy="0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372A76-FD8D-4A0E-91DF-9579B7DACF48}"/>
              </a:ext>
            </a:extLst>
          </p:cNvPr>
          <p:cNvCxnSpPr>
            <a:cxnSpLocks/>
          </p:cNvCxnSpPr>
          <p:nvPr/>
        </p:nvCxnSpPr>
        <p:spPr>
          <a:xfrm flipH="1">
            <a:off x="3617900" y="4372151"/>
            <a:ext cx="1052294" cy="758027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6542B5-1D31-404B-B81B-45B056BB188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527635" y="4269674"/>
            <a:ext cx="0" cy="860504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11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DF31-11CB-4C73-B0C5-2EFE1AAD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Student Database: </a:t>
            </a:r>
            <a:r>
              <a:rPr lang="ja-JP" altLang="en-US" dirty="0"/>
              <a:t>論理モデル</a:t>
            </a:r>
            <a:endParaRPr lang="en-I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DEF3C-B963-4EF8-96B9-0EC9D31FD5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70194" y="1883245"/>
            <a:ext cx="2541391" cy="3153494"/>
          </a:xfrm>
          <a:prstGeom prst="rect">
            <a:avLst/>
          </a:prstGeom>
          <a:solidFill>
            <a:srgbClr val="0072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200" b="0" u="sng" dirty="0">
                <a:solidFill>
                  <a:srgbClr val="FFFFFF"/>
                </a:solidFill>
                <a:effectLst/>
              </a:rPr>
              <a:t>Student</a:t>
            </a:r>
          </a:p>
          <a:p>
            <a:pPr algn="ctr"/>
            <a:endParaRPr lang="en-IE" sz="22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Student ID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DOB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Student Name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State ID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City ID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Country ID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 err="1">
                <a:solidFill>
                  <a:srgbClr val="FFFFFF"/>
                </a:solidFill>
                <a:effectLst/>
              </a:rPr>
              <a:t>Division_ID</a:t>
            </a:r>
            <a:endParaRPr lang="en-IE" sz="16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 err="1">
                <a:solidFill>
                  <a:srgbClr val="FFFFFF"/>
                </a:solidFill>
                <a:effectLst/>
              </a:rPr>
              <a:t>University_ID</a:t>
            </a:r>
            <a:endParaRPr lang="en-IE" sz="16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A3BC7-20B2-4C8A-A064-193C98F6C9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3449" y="1413651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algn="ctr"/>
            <a:r>
              <a:rPr lang="en-IE" sz="1600" b="0" u="sng" dirty="0">
                <a:solidFill>
                  <a:srgbClr val="FFFFFF"/>
                </a:solidFill>
                <a:effectLst/>
              </a:rPr>
              <a:t>Geographic Info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State_ID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>
                <a:solidFill>
                  <a:srgbClr val="FFFFFF"/>
                </a:solidFill>
                <a:effectLst/>
              </a:rPr>
              <a:t>State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City_ID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>
                <a:solidFill>
                  <a:srgbClr val="FFFFFF"/>
                </a:solidFill>
                <a:effectLst/>
              </a:rPr>
              <a:t>City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Country_ID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>
                <a:solidFill>
                  <a:srgbClr val="FFFFFF"/>
                </a:solidFill>
                <a:effectLst/>
              </a:rPr>
              <a:t>Country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1600" b="0" dirty="0">
              <a:solidFill>
                <a:srgbClr val="FFFFFF"/>
              </a:solidFill>
              <a:effectLst/>
            </a:endParaRPr>
          </a:p>
          <a:p>
            <a:pPr marL="285693" indent="-285693" algn="ctr">
              <a:buFont typeface="Arial" panose="020B0604020202020204" pitchFamily="34" charset="0"/>
              <a:buChar char="•"/>
            </a:pPr>
            <a:endParaRPr lang="en-IE" sz="1600" b="0" dirty="0">
              <a:solidFill>
                <a:srgbClr val="FFFFFF"/>
              </a:solidFill>
              <a:effectLst/>
            </a:endParaRPr>
          </a:p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1B6BE-7415-4E1F-B358-05AA6F5FDEA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83449" y="3147944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  <a:p>
            <a:pPr algn="ctr"/>
            <a:r>
              <a:rPr lang="en-IE" sz="1550" b="0" u="sng" dirty="0">
                <a:solidFill>
                  <a:srgbClr val="FFFFFF"/>
                </a:solidFill>
                <a:effectLst/>
              </a:rPr>
              <a:t>University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University_ID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State_ID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City_ID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Country_ID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C4A5D-C0E8-4A58-9CBB-1BDFDB452F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83449" y="5130177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u="sng" dirty="0" err="1">
                <a:solidFill>
                  <a:srgbClr val="FFFFFF"/>
                </a:solidFill>
                <a:effectLst/>
              </a:rPr>
              <a:t>Contact_Info</a:t>
            </a:r>
            <a:endParaRPr lang="en-IE" sz="1550" b="0" u="sng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Student_ID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Mobile_Number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Email_Address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IS_Primary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BCAC8-0FE2-4E86-A2C2-7987F9352E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256939" y="1413651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550" b="0" u="sng" dirty="0">
              <a:solidFill>
                <a:srgbClr val="FFFFFF"/>
              </a:solidFill>
              <a:effectLst/>
            </a:endParaRPr>
          </a:p>
          <a:p>
            <a:pPr algn="ctr"/>
            <a:r>
              <a:rPr lang="en-IE" sz="1550" b="0" u="sng" dirty="0">
                <a:solidFill>
                  <a:srgbClr val="FFFFFF"/>
                </a:solidFill>
                <a:effectLst/>
              </a:rPr>
              <a:t>Courses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University_ID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Division_ID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Course_ID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Course_Name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Professor_ID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>
                <a:solidFill>
                  <a:srgbClr val="FFFFFF"/>
                </a:solidFill>
                <a:effectLst/>
              </a:rPr>
              <a:t>Grade</a:t>
            </a:r>
          </a:p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12EE6-3EBE-487E-A6C7-6D35B02C5ED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256939" y="3045467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Professors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Professor_ID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First_Name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Last_Name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Course_ID</a:t>
            </a:r>
            <a:endParaRPr lang="en-IE" sz="90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99B79-D81B-4DC0-BC76-E98FD35C7A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256939" y="4630022"/>
            <a:ext cx="2541391" cy="1851332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00" b="0" dirty="0">
              <a:solidFill>
                <a:srgbClr val="FFFFFF"/>
              </a:solidFill>
              <a:effectLst/>
            </a:endParaRPr>
          </a:p>
          <a:p>
            <a:pPr algn="ctr"/>
            <a:r>
              <a:rPr lang="en-IE" sz="1600" b="0" dirty="0">
                <a:solidFill>
                  <a:srgbClr val="FFFFFF"/>
                </a:solidFill>
                <a:effectLst/>
              </a:rPr>
              <a:t>Professor_</a:t>
            </a:r>
          </a:p>
          <a:p>
            <a:pPr algn="ctr"/>
            <a:r>
              <a:rPr lang="en-IE" sz="1600" b="0" dirty="0">
                <a:solidFill>
                  <a:srgbClr val="FFFFFF"/>
                </a:solidFill>
                <a:effectLst/>
              </a:rPr>
              <a:t>Details</a:t>
            </a:r>
          </a:p>
          <a:p>
            <a:pPr algn="ctr"/>
            <a:endParaRPr lang="en-IE" sz="16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Professor_ID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City_ID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State_ID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Country_ID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Mobile_Number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Email_Address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Is_Primary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ECD7-5FB1-406E-A8BB-F984DD6B8F2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527635" y="2637858"/>
            <a:ext cx="0" cy="407609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3568EA-3806-4CB9-8A79-C11ED927B9C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197704" y="2025755"/>
            <a:ext cx="1059236" cy="1122190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D40817-EC72-4FBE-A15E-AE3BA4498827}"/>
              </a:ext>
            </a:extLst>
          </p:cNvPr>
          <p:cNvCxnSpPr>
            <a:cxnSpLocks/>
          </p:cNvCxnSpPr>
          <p:nvPr/>
        </p:nvCxnSpPr>
        <p:spPr>
          <a:xfrm flipH="1" flipV="1">
            <a:off x="3624841" y="2177490"/>
            <a:ext cx="1031472" cy="1582557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6A193D-42EF-4A24-951B-4E063760719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624840" y="3760047"/>
            <a:ext cx="1045354" cy="0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372A76-FD8D-4A0E-91DF-9579B7DACF48}"/>
              </a:ext>
            </a:extLst>
          </p:cNvPr>
          <p:cNvCxnSpPr>
            <a:cxnSpLocks/>
          </p:cNvCxnSpPr>
          <p:nvPr/>
        </p:nvCxnSpPr>
        <p:spPr>
          <a:xfrm flipH="1">
            <a:off x="3617900" y="3760048"/>
            <a:ext cx="1038413" cy="1370130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6542B5-1D31-404B-B81B-45B056BB188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527635" y="4269674"/>
            <a:ext cx="0" cy="360348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21763BB-DFC4-4C30-8D5B-BD9EEF1D5C08}"/>
              </a:ext>
            </a:extLst>
          </p:cNvPr>
          <p:cNvCxnSpPr>
            <a:stCxn id="9" idx="1"/>
            <a:endCxn id="8" idx="0"/>
          </p:cNvCxnSpPr>
          <p:nvPr/>
        </p:nvCxnSpPr>
        <p:spPr>
          <a:xfrm rot="10800000" flipH="1">
            <a:off x="1083449" y="1413652"/>
            <a:ext cx="1270696" cy="2346396"/>
          </a:xfrm>
          <a:prstGeom prst="bentConnector4">
            <a:avLst>
              <a:gd name="adj1" fmla="val -47409"/>
              <a:gd name="adj2" fmla="val 113750"/>
            </a:avLst>
          </a:prstGeom>
          <a:ln w="57150" cap="rnd">
            <a:solidFill>
              <a:srgbClr val="FFC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9E97645-CF00-41C7-B1C7-26D3139D89A9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2354145" y="1413652"/>
            <a:ext cx="8458068" cy="4506837"/>
          </a:xfrm>
          <a:prstGeom prst="bentConnector4">
            <a:avLst>
              <a:gd name="adj1" fmla="val -8537"/>
              <a:gd name="adj2" fmla="val 107030"/>
            </a:avLst>
          </a:prstGeom>
          <a:ln w="57150" cap="rnd">
            <a:solidFill>
              <a:srgbClr val="FF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946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752735" y="2900313"/>
            <a:ext cx="1820215" cy="49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spcAft>
                <a:spcPts val="1800"/>
              </a:spcAft>
              <a:buClr>
                <a:schemeClr val="tx2"/>
              </a:buClr>
            </a:pPr>
            <a:r>
              <a:rPr lang="en-US" sz="2200" b="0" dirty="0">
                <a:solidFill>
                  <a:schemeClr val="accent1"/>
                </a:solidFill>
                <a:effectLst/>
                <a:latin typeface="+mn-lt"/>
                <a:ea typeface="Source Sans Pro Semibold" charset="0"/>
                <a:cs typeface="Source Sans Pro Semibold" charset="0"/>
              </a:rPr>
              <a:t>Inner Join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899120" y="6205794"/>
            <a:ext cx="1820215" cy="49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spcAft>
                <a:spcPts val="1800"/>
              </a:spcAft>
              <a:buClr>
                <a:schemeClr val="tx2"/>
              </a:buClr>
            </a:pPr>
            <a:r>
              <a:rPr lang="en-US" sz="2200" b="0" dirty="0">
                <a:solidFill>
                  <a:schemeClr val="accent1"/>
                </a:solidFill>
                <a:effectLst/>
                <a:latin typeface="+mn-lt"/>
                <a:ea typeface="Source Sans Pro Semibold" charset="0"/>
                <a:cs typeface="Source Sans Pro Semibold" charset="0"/>
              </a:rPr>
              <a:t>Cross Join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2995254" y="3969409"/>
            <a:ext cx="1820215" cy="49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spcAft>
                <a:spcPts val="1800"/>
              </a:spcAft>
              <a:buClr>
                <a:schemeClr val="tx2"/>
              </a:buClr>
            </a:pPr>
            <a:r>
              <a:rPr lang="en-US" sz="2200" b="0" dirty="0">
                <a:solidFill>
                  <a:schemeClr val="accent1"/>
                </a:solidFill>
                <a:effectLst/>
                <a:latin typeface="+mn-lt"/>
                <a:ea typeface="Source Sans Pro Semibold" charset="0"/>
                <a:cs typeface="Source Sans Pro Semibold" charset="0"/>
              </a:rPr>
              <a:t>Left Outer Join</a:t>
            </a:r>
          </a:p>
        </p:txBody>
      </p:sp>
      <p:sp>
        <p:nvSpPr>
          <p:cNvPr id="28" name="Rectangle 27"/>
          <p:cNvSpPr>
            <a:spLocks/>
          </p:cNvSpPr>
          <p:nvPr/>
        </p:nvSpPr>
        <p:spPr bwMode="auto">
          <a:xfrm>
            <a:off x="5263223" y="3969409"/>
            <a:ext cx="2067292" cy="49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spcAft>
                <a:spcPts val="1800"/>
              </a:spcAft>
              <a:buClr>
                <a:schemeClr val="tx2"/>
              </a:buClr>
            </a:pPr>
            <a:r>
              <a:rPr lang="en-US" sz="2200" b="0" dirty="0">
                <a:solidFill>
                  <a:schemeClr val="accent1"/>
                </a:solidFill>
                <a:effectLst/>
                <a:latin typeface="+mn-lt"/>
                <a:ea typeface="Source Sans Pro Semibold" charset="0"/>
                <a:cs typeface="Source Sans Pro Semibold" charset="0"/>
              </a:rPr>
              <a:t>Right Outer Join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 bwMode="auto">
          <a:xfrm>
            <a:off x="7706749" y="3958467"/>
            <a:ext cx="1820215" cy="49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spcAft>
                <a:spcPts val="1800"/>
              </a:spcAft>
              <a:buClr>
                <a:schemeClr val="tx2"/>
              </a:buClr>
            </a:pPr>
            <a:r>
              <a:rPr lang="en-US" sz="2200" b="0" dirty="0">
                <a:solidFill>
                  <a:schemeClr val="accent1"/>
                </a:solidFill>
                <a:effectLst/>
                <a:latin typeface="+mn-lt"/>
                <a:ea typeface="Source Sans Pro Semibold" charset="0"/>
                <a:cs typeface="Source Sans Pro Semibold" charset="0"/>
              </a:rPr>
              <a:t>Full 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D67F0-6B50-407E-BA50-5076BD7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0" y="1414463"/>
            <a:ext cx="2158024" cy="1298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64950-1CC4-4406-9E25-EB86BFDC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49" y="2495386"/>
            <a:ext cx="2158024" cy="1298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6663B8-CBCF-4FEF-A26F-B1AEF4AB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891" y="2503234"/>
            <a:ext cx="2221957" cy="1301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B07E29-A795-4B1C-963D-492462D41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906" y="2495386"/>
            <a:ext cx="2025901" cy="131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2818DA-AE3A-4ED1-9C26-B57B95E17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745" y="4683512"/>
            <a:ext cx="3656965" cy="131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4_5-30721_Build_2016_Template_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x Yu Gpthic UI">
      <a:majorFont>
        <a:latin typeface="Segoe UI Semibold"/>
        <a:ea typeface="Yu Gothic UI Semibold"/>
        <a:cs typeface=""/>
      </a:majorFont>
      <a:minorFont>
        <a:latin typeface="Segoe UI"/>
        <a:ea typeface="Yu Gothic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kumimoji="1"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n-ea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 algn="l">
          <a:lnSpc>
            <a:spcPct val="90000"/>
          </a:lnSpc>
          <a:spcAft>
            <a:spcPts val="600"/>
          </a:spcAft>
          <a:defRPr kumimoji="1" sz="2400" b="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  <a:effectLst/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Template</Template>
  <TotalTime>0</TotalTime>
  <Words>2398</Words>
  <Application>Microsoft Office PowerPoint</Application>
  <PresentationFormat>ワイド画面</PresentationFormat>
  <Paragraphs>832</Paragraphs>
  <Slides>44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55" baseType="lpstr">
      <vt:lpstr>Yu Gothic UI</vt:lpstr>
      <vt:lpstr>Yu Gothic UI Semibold</vt:lpstr>
      <vt:lpstr>Arial</vt:lpstr>
      <vt:lpstr>Consolas</vt:lpstr>
      <vt:lpstr>Segoe UI</vt:lpstr>
      <vt:lpstr>Segoe UI Semibold</vt:lpstr>
      <vt:lpstr>Tahoma</vt:lpstr>
      <vt:lpstr>Times New Roman</vt:lpstr>
      <vt:lpstr>Wingdings</vt:lpstr>
      <vt:lpstr>Wingdings 2</vt:lpstr>
      <vt:lpstr>4_5-30721_Build_2016_Template_Light</vt:lpstr>
      <vt:lpstr>RDBMS - SQL Server 2005 を題材に-</vt:lpstr>
      <vt:lpstr>データモデル Relational Database</vt:lpstr>
      <vt:lpstr>正規化 – RDBMSへの最適化データモデル</vt:lpstr>
      <vt:lpstr>PowerPoint プレゼンテーション</vt:lpstr>
      <vt:lpstr>PowerPoint プレゼンテーション</vt:lpstr>
      <vt:lpstr>例 Student Database</vt:lpstr>
      <vt:lpstr>Student Database: 概念モデル </vt:lpstr>
      <vt:lpstr>Student Database: 論理モデル</vt:lpstr>
      <vt:lpstr>Join</vt:lpstr>
      <vt:lpstr>Inner Join</vt:lpstr>
      <vt:lpstr>Left/Outer/Full Outer Join</vt:lpstr>
      <vt:lpstr>RDBMS アーキテクチャ</vt:lpstr>
      <vt:lpstr>SQL Serverのアーキテクチャ 　データの格納方法</vt:lpstr>
      <vt:lpstr>SQL Serverのアーキテクチャ 　ファイルグループ</vt:lpstr>
      <vt:lpstr>リレーショナル エンジンの動作 SELECT</vt:lpstr>
      <vt:lpstr>データ参照におけるインデックスの利点</vt:lpstr>
      <vt:lpstr>リレーショナル エンジンの動作 UPDATE、INSERT、DELETE</vt:lpstr>
      <vt:lpstr>領域の自己管理 　</vt:lpstr>
      <vt:lpstr>メモリ構造</vt:lpstr>
      <vt:lpstr>メモリの自動チューニング</vt:lpstr>
      <vt:lpstr>メモリ関連設定オプション</vt:lpstr>
      <vt:lpstr>バックアップと復元・復旧の基本的な考え方</vt:lpstr>
      <vt:lpstr>フルバックアップ</vt:lpstr>
      <vt:lpstr>差分バックアップ</vt:lpstr>
      <vt:lpstr>ログファイルの違い</vt:lpstr>
      <vt:lpstr>バックアップ運用例</vt:lpstr>
      <vt:lpstr>障害時の復元・復旧の動作</vt:lpstr>
      <vt:lpstr>活きてくる Application /  OS の知識</vt:lpstr>
      <vt:lpstr>Azure IaaS ディスク 構成</vt:lpstr>
      <vt:lpstr>単一ファイルのスループット</vt:lpstr>
      <vt:lpstr>ストレージ方式比較</vt:lpstr>
      <vt:lpstr>ディスク キャッシュの種類</vt:lpstr>
      <vt:lpstr>SQL Server on IaaS の構成 例</vt:lpstr>
      <vt:lpstr>Tools</vt:lpstr>
      <vt:lpstr>プロファイラ</vt:lpstr>
      <vt:lpstr>データベースチューニングアドバイザ</vt:lpstr>
      <vt:lpstr>データベース チューニング アドバイザ</vt:lpstr>
      <vt:lpstr>BCP</vt:lpstr>
      <vt:lpstr>Bulk Insert</vt:lpstr>
      <vt:lpstr>システムモニタ</vt:lpstr>
      <vt:lpstr>よく使うシステムモニタ例</vt:lpstr>
      <vt:lpstr>SQL Server使用メモリに関するカウンタ</vt:lpstr>
      <vt:lpstr>Virtual Table</vt:lpstr>
      <vt:lpstr>例) dm_os_memory_clerks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/>
  <cp:revision>1</cp:revision>
  <dcterms:created xsi:type="dcterms:W3CDTF">2019-09-26T07:58:42Z</dcterms:created>
  <dcterms:modified xsi:type="dcterms:W3CDTF">2019-09-26T07:59:34Z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dahatake@microsoft.com</vt:lpwstr>
  </property>
  <property fmtid="{D5CDD505-2E9C-101B-9397-08002B2CF9AE}" pid="5" name="MSIP_Label_f42aa342-8706-4288-bd11-ebb85995028c_SetDate">
    <vt:lpwstr>2019-09-26T07:59:34.0902736Z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d51a79d0-aa47-4a35-8558-f75f2287271c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